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5" r:id="rId1"/>
  </p:sldMasterIdLst>
  <p:notesMasterIdLst>
    <p:notesMasterId r:id="rId39"/>
  </p:notesMasterIdLst>
  <p:sldIdLst>
    <p:sldId id="352" r:id="rId2"/>
    <p:sldId id="589" r:id="rId3"/>
    <p:sldId id="473" r:id="rId4"/>
    <p:sldId id="587" r:id="rId5"/>
    <p:sldId id="602" r:id="rId6"/>
    <p:sldId id="618" r:id="rId7"/>
    <p:sldId id="397" r:id="rId8"/>
    <p:sldId id="568" r:id="rId9"/>
    <p:sldId id="603" r:id="rId10"/>
    <p:sldId id="552" r:id="rId11"/>
    <p:sldId id="548" r:id="rId12"/>
    <p:sldId id="549" r:id="rId13"/>
    <p:sldId id="608" r:id="rId14"/>
    <p:sldId id="617" r:id="rId15"/>
    <p:sldId id="441" r:id="rId16"/>
    <p:sldId id="611" r:id="rId17"/>
    <p:sldId id="612" r:id="rId18"/>
    <p:sldId id="613" r:id="rId19"/>
    <p:sldId id="404" r:id="rId20"/>
    <p:sldId id="595" r:id="rId21"/>
    <p:sldId id="607" r:id="rId22"/>
    <p:sldId id="616" r:id="rId23"/>
    <p:sldId id="596" r:id="rId24"/>
    <p:sldId id="599" r:id="rId25"/>
    <p:sldId id="600" r:id="rId26"/>
    <p:sldId id="604" r:id="rId27"/>
    <p:sldId id="605" r:id="rId28"/>
    <p:sldId id="606" r:id="rId29"/>
    <p:sldId id="598" r:id="rId30"/>
    <p:sldId id="615" r:id="rId31"/>
    <p:sldId id="588" r:id="rId32"/>
    <p:sldId id="550" r:id="rId33"/>
    <p:sldId id="358" r:id="rId34"/>
    <p:sldId id="609" r:id="rId35"/>
    <p:sldId id="610" r:id="rId36"/>
    <p:sldId id="614"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37440"/>
    <a:srgbClr val="181717"/>
    <a:srgbClr val="394851"/>
    <a:srgbClr val="898C92"/>
    <a:srgbClr val="F3753F"/>
    <a:srgbClr val="00B2B2"/>
    <a:srgbClr val="16A3CC"/>
    <a:srgbClr val="737373"/>
    <a:srgbClr val="3949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80" autoAdjust="0"/>
    <p:restoredTop sz="92177" autoAdjust="0"/>
  </p:normalViewPr>
  <p:slideViewPr>
    <p:cSldViewPr snapToGrid="0" snapToObjects="1">
      <p:cViewPr varScale="1">
        <p:scale>
          <a:sx n="67" d="100"/>
          <a:sy n="67" d="100"/>
        </p:scale>
        <p:origin x="414" y="66"/>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03FDF-5845-2441-8890-D723FF5A85D0}" type="datetimeFigureOut">
              <a:rPr lang="en-US" smtClean="0"/>
              <a:t>7/12/2019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CFA53-E6C0-FD4E-82A8-4284543D7962}" type="slidenum">
              <a:rPr lang="en-US" smtClean="0"/>
              <a:t>‹#›</a:t>
            </a:fld>
            <a:endParaRPr lang="en-US" dirty="0"/>
          </a:p>
        </p:txBody>
      </p:sp>
    </p:spTree>
    <p:extLst>
      <p:ext uri="{BB962C8B-B14F-4D97-AF65-F5344CB8AC3E}">
        <p14:creationId xmlns:p14="http://schemas.microsoft.com/office/powerpoint/2010/main" val="119100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drdaveschrader@gmail.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CFA53-E6C0-FD4E-82A8-4284543D7962}" type="slidenum">
              <a:rPr lang="en-US" smtClean="0"/>
              <a:t>1</a:t>
            </a:fld>
            <a:endParaRPr lang="en-US" dirty="0"/>
          </a:p>
        </p:txBody>
      </p:sp>
    </p:spTree>
    <p:extLst>
      <p:ext uri="{BB962C8B-B14F-4D97-AF65-F5344CB8AC3E}">
        <p14:creationId xmlns:p14="http://schemas.microsoft.com/office/powerpoint/2010/main" val="265716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CFA53-E6C0-FD4E-82A8-4284543D7962}" type="slidenum">
              <a:rPr lang="en-US" smtClean="0"/>
              <a:t>28</a:t>
            </a:fld>
            <a:endParaRPr lang="en-US" dirty="0"/>
          </a:p>
        </p:txBody>
      </p:sp>
    </p:spTree>
    <p:extLst>
      <p:ext uri="{BB962C8B-B14F-4D97-AF65-F5344CB8AC3E}">
        <p14:creationId xmlns:p14="http://schemas.microsoft.com/office/powerpoint/2010/main" val="166290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77D4C-1F68-4708-B271-830A4DFB460F}" type="slidenum">
              <a:rPr lang="en-US" smtClean="0"/>
              <a:t>29</a:t>
            </a:fld>
            <a:endParaRPr lang="en-US" dirty="0"/>
          </a:p>
        </p:txBody>
      </p:sp>
    </p:spTree>
    <p:extLst>
      <p:ext uri="{BB962C8B-B14F-4D97-AF65-F5344CB8AC3E}">
        <p14:creationId xmlns:p14="http://schemas.microsoft.com/office/powerpoint/2010/main" val="20489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Most of the pro teams are adding analytics staff. Data collection and insight generation is viewed now as a competitive edge.  That’s one reason why this is an interesting area – it’s just like where the business world was 10 years ago when Tom Davenport wrote Competing on Analytics (which I assume you know as a landmark book in analytics).   While most teams are not eager for competitors to know what they are doing (just like many businesses don’t want people to know their secret sauces), there is enough information for ESPN to write an article on which teams are “with the analytics program” and which are behind.  It’s also the case that each sport is at a different point of maturity with regard to the adoption of analytics.  You might ask the students to guess which sports are “ahead” and “which are behind”.  You can give a homework assignment from this page for students to go find out the answer for their favorite sport – who is behind and who is ahead, and why?</a:t>
            </a:r>
          </a:p>
          <a:p>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32</a:t>
            </a:fld>
            <a:endParaRPr lang="en-US" dirty="0"/>
          </a:p>
        </p:txBody>
      </p:sp>
    </p:spTree>
    <p:extLst>
      <p:ext uri="{BB962C8B-B14F-4D97-AF65-F5344CB8AC3E}">
        <p14:creationId xmlns:p14="http://schemas.microsoft.com/office/powerpoint/2010/main" val="179110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the MIT conference is the premier conference in the sports analytics area.  You should spend some time reading the other modules, taking a look at some of the research papers and videos referenced there before presenting this page</a:t>
            </a:r>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33</a:t>
            </a:fld>
            <a:endParaRPr lang="en-US" dirty="0"/>
          </a:p>
        </p:txBody>
      </p:sp>
    </p:spTree>
    <p:extLst>
      <p:ext uri="{BB962C8B-B14F-4D97-AF65-F5344CB8AC3E}">
        <p14:creationId xmlns:p14="http://schemas.microsoft.com/office/powerpoint/2010/main" val="342468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Teaching Notes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for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Sports Analytics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Module 1 – Sport is Big Business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PowerPoint)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Provided by Dr. Dave Schrader,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drdaveschrader@gmail.com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Motivation: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purpose of this module is to provide students a quick synopsis of the size of the market for sports.  As part of the entertainment/leisure category, sport dollars include money from tickets, merchandise sales, sponsorships, and of course, television and radio.   A second goal other than setting a foundation is to educate students that in many ways, sport is no different from any other industry.  Decisions are constantly being made that can impact a team’s revenues, and analytics is fairly new tool for most of these team</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module covers a variety of sports, including international ones (although the bias for American sports will be crystal-clear).  The educational goals for this module include: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Students should be aware of the size of the sports market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should become aware of the various components of revenue sources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Depending on interest, they should be able to go find additional revenue information  about their favorite sport or team</a:t>
            </a:r>
          </a:p>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various estimates of the industry revenues depending on what revenue sources you count.  Don’t’ get hung up on this</a:t>
            </a:r>
          </a:p>
        </p:txBody>
      </p:sp>
      <p:sp>
        <p:nvSpPr>
          <p:cNvPr id="4" name="Slide Number Placeholder 3"/>
          <p:cNvSpPr>
            <a:spLocks noGrp="1"/>
          </p:cNvSpPr>
          <p:nvPr>
            <p:ph type="sldNum" sz="quarter" idx="10"/>
          </p:nvPr>
        </p:nvSpPr>
        <p:spPr/>
        <p:txBody>
          <a:bodyPr/>
          <a:lstStyle/>
          <a:p>
            <a:fld id="{E7277D4C-1F68-4708-B271-830A4DFB460F}" type="slidenum">
              <a:rPr lang="en-US" smtClean="0"/>
              <a:t>3</a:t>
            </a:fld>
            <a:endParaRPr lang="en-US" dirty="0"/>
          </a:p>
        </p:txBody>
      </p:sp>
    </p:spTree>
    <p:extLst>
      <p:ext uri="{BB962C8B-B14F-4D97-AF65-F5344CB8AC3E}">
        <p14:creationId xmlns:p14="http://schemas.microsoft.com/office/powerpoint/2010/main" val="40382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numbers break out information by pro American sport.  A key point at the end is that MLS is small compared to international soccer leagues (next page). You can ask students which is the highest value worldwide.</a:t>
            </a:r>
          </a:p>
          <a:p>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7</a:t>
            </a:fld>
            <a:endParaRPr lang="en-US" dirty="0"/>
          </a:p>
        </p:txBody>
      </p:sp>
    </p:spTree>
    <p:extLst>
      <p:ext uri="{BB962C8B-B14F-4D97-AF65-F5344CB8AC3E}">
        <p14:creationId xmlns:p14="http://schemas.microsoft.com/office/powerpoint/2010/main" val="353763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Acronyms in case you do not know the American leagues for various sports, or the major TV channel devoted to sports “Entertainment and Sports Network” ESPN</a:t>
            </a:r>
          </a:p>
          <a:p>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8</a:t>
            </a:fld>
            <a:endParaRPr lang="en-US" dirty="0"/>
          </a:p>
        </p:txBody>
      </p:sp>
    </p:spTree>
    <p:extLst>
      <p:ext uri="{BB962C8B-B14F-4D97-AF65-F5344CB8AC3E}">
        <p14:creationId xmlns:p14="http://schemas.microsoft.com/office/powerpoint/2010/main" val="87517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here are the numbers for the top Soccer (“Football” outside the USA) leagues – they stack up quite favorably against American pro leagues</a:t>
            </a:r>
          </a:p>
          <a:p>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10</a:t>
            </a:fld>
            <a:endParaRPr lang="en-US" dirty="0"/>
          </a:p>
        </p:txBody>
      </p:sp>
    </p:spTree>
    <p:extLst>
      <p:ext uri="{BB962C8B-B14F-4D97-AF65-F5344CB8AC3E}">
        <p14:creationId xmlns:p14="http://schemas.microsoft.com/office/powerpoint/2010/main" val="241787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an early test version of this, the Indian students wanted to know about cricket, so I added this page. The tallies are by league (so you can compare, for example, the British Cricket League to MLS).  Most Americans have no idea that cricket is this big!</a:t>
            </a:r>
          </a:p>
          <a:p>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12</a:t>
            </a:fld>
            <a:endParaRPr lang="en-US" dirty="0"/>
          </a:p>
        </p:txBody>
      </p:sp>
    </p:spTree>
    <p:extLst>
      <p:ext uri="{BB962C8B-B14F-4D97-AF65-F5344CB8AC3E}">
        <p14:creationId xmlns:p14="http://schemas.microsoft.com/office/powerpoint/2010/main" val="358613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 key point is that anything that is happening at the Pro level will be driven down into the university sports teams.  Out of the Sports budgets at most schools, American football is the big revenue producer (basketball is in 2</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dirty="0">
                <a:effectLst/>
                <a:latin typeface="Calibri" panose="020F0502020204030204" pitchFamily="34" charset="0"/>
                <a:ea typeface="Calibri" panose="020F0502020204030204" pitchFamily="34" charset="0"/>
                <a:cs typeface="Times New Roman" panose="02020603050405020304" pitchFamily="18" charset="0"/>
              </a:rPr>
              <a:t> place).  NCAA revenues for schools come from TV revenue, although there is a new trend for local conferences (like the Big 10 and SEC conferences) to start creating their own TV networks.</a:t>
            </a:r>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15</a:t>
            </a:fld>
            <a:endParaRPr lang="en-US" dirty="0"/>
          </a:p>
        </p:txBody>
      </p:sp>
    </p:spTree>
    <p:extLst>
      <p:ext uri="{BB962C8B-B14F-4D97-AF65-F5344CB8AC3E}">
        <p14:creationId xmlns:p14="http://schemas.microsoft.com/office/powerpoint/2010/main" val="231533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Summary slide.  This sets up a couple of points that will help with the segue to Module 2, where we drill down into details of the various uses of data to make better decisions.  Two good open-ended questions for discussion to close out this module would be: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anyone think of examples where data collection and analysis could help a team or player make better decisions?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there analogies between the world of business and the world of sports?  What can sports teams learn from business uses of data and analytics?  What can business people learn from sports team’s uses of data and analytics? </a:t>
            </a:r>
          </a:p>
          <a:p>
            <a:pPr marL="9144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teaching in an area with some teams, you might want to augment the materials here with more details about the local team, or give students a homework assignment to go research online data about the local team(s).</a:t>
            </a:r>
          </a:p>
          <a:p>
            <a:pPr marL="2286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E7277D4C-1F68-4708-B271-830A4DFB460F}" type="slidenum">
              <a:rPr lang="en-US" smtClean="0"/>
              <a:t>19</a:t>
            </a:fld>
            <a:endParaRPr lang="en-US" dirty="0"/>
          </a:p>
        </p:txBody>
      </p:sp>
    </p:spTree>
    <p:extLst>
      <p:ext uri="{BB962C8B-B14F-4D97-AF65-F5344CB8AC3E}">
        <p14:creationId xmlns:p14="http://schemas.microsoft.com/office/powerpoint/2010/main" val="65948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77D4C-1F68-4708-B271-830A4DFB460F}" type="slidenum">
              <a:rPr lang="en-US" smtClean="0"/>
              <a:t>23</a:t>
            </a:fld>
            <a:endParaRPr lang="en-US" dirty="0"/>
          </a:p>
        </p:txBody>
      </p:sp>
    </p:spTree>
    <p:extLst>
      <p:ext uri="{BB962C8B-B14F-4D97-AF65-F5344CB8AC3E}">
        <p14:creationId xmlns:p14="http://schemas.microsoft.com/office/powerpoint/2010/main" val="3168014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606F6C-CF25-3941-A841-CF04E4B7C480}"/>
              </a:ext>
            </a:extLst>
          </p:cNvPr>
          <p:cNvSpPr/>
          <p:nvPr userDrawn="1"/>
        </p:nvSpPr>
        <p:spPr>
          <a:xfrm>
            <a:off x="10087303" y="6237514"/>
            <a:ext cx="1669268"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Rectangle 17">
            <a:extLst>
              <a:ext uri="{FF2B5EF4-FFF2-40B4-BE49-F238E27FC236}">
                <a16:creationId xmlns:a16="http://schemas.microsoft.com/office/drawing/2014/main" id="{8D8B61AA-6CB5-4548-8A30-7092021DB903}"/>
              </a:ext>
            </a:extLst>
          </p:cNvPr>
          <p:cNvSpPr/>
          <p:nvPr userDrawn="1"/>
        </p:nvSpPr>
        <p:spPr>
          <a:xfrm>
            <a:off x="439386" y="6388923"/>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Rectangle 11">
            <a:extLst>
              <a:ext uri="{FF2B5EF4-FFF2-40B4-BE49-F238E27FC236}">
                <a16:creationId xmlns:a16="http://schemas.microsoft.com/office/drawing/2014/main" id="{33B2D26A-1641-EA46-BA7A-35D7C54DB8DE}"/>
              </a:ext>
            </a:extLst>
          </p:cNvPr>
          <p:cNvSpPr/>
          <p:nvPr/>
        </p:nvSpPr>
        <p:spPr>
          <a:xfrm>
            <a:off x="311727" y="310393"/>
            <a:ext cx="11565346" cy="6236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5" name="Picture 4">
            <a:extLst>
              <a:ext uri="{FF2B5EF4-FFF2-40B4-BE49-F238E27FC236}">
                <a16:creationId xmlns:a16="http://schemas.microsoft.com/office/drawing/2014/main" id="{18413D24-3B95-1C42-AB05-3DB6C7117B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615" y="310393"/>
            <a:ext cx="4151376" cy="6236208"/>
          </a:xfrm>
          <a:prstGeom prst="rect">
            <a:avLst/>
          </a:prstGeom>
        </p:spPr>
      </p:pic>
      <p:pic>
        <p:nvPicPr>
          <p:cNvPr id="17" name="Picture 16">
            <a:extLst>
              <a:ext uri="{FF2B5EF4-FFF2-40B4-BE49-F238E27FC236}">
                <a16:creationId xmlns:a16="http://schemas.microsoft.com/office/drawing/2014/main" id="{07FBDA82-7791-114A-823E-0184D1BF1B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150" y="3163643"/>
            <a:ext cx="2554284" cy="484991"/>
          </a:xfrm>
          <a:prstGeom prst="rect">
            <a:avLst/>
          </a:prstGeom>
        </p:spPr>
      </p:pic>
      <p:sp>
        <p:nvSpPr>
          <p:cNvPr id="10" name="Text Placeholder 9">
            <a:extLst>
              <a:ext uri="{FF2B5EF4-FFF2-40B4-BE49-F238E27FC236}">
                <a16:creationId xmlns:a16="http://schemas.microsoft.com/office/drawing/2014/main" id="{256AC677-1009-7C40-80EF-D192F410E132}"/>
              </a:ext>
            </a:extLst>
          </p:cNvPr>
          <p:cNvSpPr>
            <a:spLocks noGrp="1"/>
          </p:cNvSpPr>
          <p:nvPr>
            <p:ph type="body" sz="quarter" idx="10" hasCustomPrompt="1"/>
          </p:nvPr>
        </p:nvSpPr>
        <p:spPr bwMode="gray">
          <a:xfrm>
            <a:off x="5070677" y="1132699"/>
            <a:ext cx="6571596" cy="2416413"/>
          </a:xfrm>
          <a:noFill/>
        </p:spPr>
        <p:txBody>
          <a:bodyPr wrap="square" lIns="91440" tIns="0" rIns="91440" bIns="0" anchor="b" anchorCtr="0">
            <a:noAutofit/>
          </a:bodyPr>
          <a:lstStyle>
            <a:lvl1pPr marL="0" indent="0" algn="l">
              <a:lnSpc>
                <a:spcPct val="100000"/>
              </a:lnSpc>
              <a:spcBef>
                <a:spcPts val="200"/>
              </a:spcBef>
              <a:spcAft>
                <a:spcPts val="800"/>
              </a:spcAft>
              <a:buFont typeface="Arial" panose="020B0604020202020204" pitchFamily="34" charset="0"/>
              <a:buChar char="​"/>
              <a:tabLst>
                <a:tab pos="457200" algn="l"/>
              </a:tabLst>
              <a:defRPr sz="3600" b="1">
                <a:solidFill>
                  <a:schemeClr val="accent1"/>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pPr lvl="0"/>
            <a:r>
              <a:rPr lang="en-US" dirty="0"/>
              <a:t>Presentation Title Multiple Line Title Length</a:t>
            </a:r>
          </a:p>
        </p:txBody>
      </p:sp>
      <p:sp>
        <p:nvSpPr>
          <p:cNvPr id="11" name="Text Placeholder 9">
            <a:extLst>
              <a:ext uri="{FF2B5EF4-FFF2-40B4-BE49-F238E27FC236}">
                <a16:creationId xmlns:a16="http://schemas.microsoft.com/office/drawing/2014/main" id="{A8749994-227C-414C-9A58-F1F52D7FF59E}"/>
              </a:ext>
            </a:extLst>
          </p:cNvPr>
          <p:cNvSpPr>
            <a:spLocks noGrp="1"/>
          </p:cNvSpPr>
          <p:nvPr>
            <p:ph type="body" sz="quarter" idx="14" hasCustomPrompt="1"/>
          </p:nvPr>
        </p:nvSpPr>
        <p:spPr bwMode="gray">
          <a:xfrm>
            <a:off x="5070677" y="3739584"/>
            <a:ext cx="6571596" cy="1269714"/>
          </a:xfrm>
          <a:noFill/>
        </p:spPr>
        <p:txBody>
          <a:bodyPr wrap="square" lIns="91440" tIns="0" rIns="91440" bIns="0" anchor="t" anchorCtr="0">
            <a:no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Char char="​"/>
              <a:tabLst>
                <a:tab pos="457200" algn="l"/>
              </a:tabLst>
              <a:defRPr sz="2400" b="0">
                <a:solidFill>
                  <a:schemeClr val="bg1"/>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r>
              <a:rPr lang="en-US" dirty="0">
                <a:effectLst/>
                <a:latin typeface="Arial" panose="020B0604020202020204" pitchFamily="34" charset="0"/>
              </a:rPr>
              <a:t>Subtitle Placeholder Multiple Line Title </a:t>
            </a:r>
            <a:br>
              <a:rPr lang="en-US" dirty="0">
                <a:effectLst/>
                <a:latin typeface="Arial" panose="020B0604020202020204" pitchFamily="34" charset="0"/>
              </a:rPr>
            </a:br>
            <a:r>
              <a:rPr lang="en-US" dirty="0">
                <a:effectLst/>
                <a:latin typeface="Arial" panose="020B0604020202020204" pitchFamily="34" charset="0"/>
              </a:rPr>
              <a:t>Length Which Extends To Two Lines</a:t>
            </a:r>
          </a:p>
        </p:txBody>
      </p:sp>
      <p:sp>
        <p:nvSpPr>
          <p:cNvPr id="15" name="Text Placeholder 9">
            <a:extLst>
              <a:ext uri="{FF2B5EF4-FFF2-40B4-BE49-F238E27FC236}">
                <a16:creationId xmlns:a16="http://schemas.microsoft.com/office/drawing/2014/main" id="{DDBD6208-4E1F-214A-9C6D-DAB628D1288F}"/>
              </a:ext>
            </a:extLst>
          </p:cNvPr>
          <p:cNvSpPr>
            <a:spLocks noGrp="1"/>
          </p:cNvSpPr>
          <p:nvPr>
            <p:ph type="body" sz="quarter" idx="15" hasCustomPrompt="1"/>
          </p:nvPr>
        </p:nvSpPr>
        <p:spPr bwMode="gray">
          <a:xfrm>
            <a:off x="5070677" y="5137104"/>
            <a:ext cx="6571596" cy="643718"/>
          </a:xfrm>
          <a:noFill/>
        </p:spPr>
        <p:txBody>
          <a:bodyPr wrap="square" lIns="91440" tIns="0" rIns="91440" bIns="0" anchor="b" anchorCtr="0">
            <a:noAutofit/>
          </a:bodyPr>
          <a:lstStyle>
            <a:lvl1pPr marL="0" indent="0" algn="l">
              <a:lnSpc>
                <a:spcPct val="90000"/>
              </a:lnSpc>
              <a:spcBef>
                <a:spcPts val="600"/>
              </a:spcBef>
              <a:spcAft>
                <a:spcPts val="0"/>
              </a:spcAft>
              <a:buFont typeface="Arial" panose="020B0604020202020204" pitchFamily="34" charset="0"/>
              <a:buChar char="​"/>
              <a:tabLst>
                <a:tab pos="457200" algn="l"/>
              </a:tabLst>
              <a:defRPr sz="1800" b="0">
                <a:solidFill>
                  <a:schemeClr val="accent6"/>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None/>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r>
              <a:rPr lang="en-US" b="1" dirty="0">
                <a:effectLst/>
                <a:latin typeface="Arial" panose="020B0604020202020204" pitchFamily="34" charset="0"/>
              </a:rPr>
              <a:t>Presenter Name</a:t>
            </a:r>
            <a:r>
              <a:rPr lang="en-US" dirty="0">
                <a:effectLst/>
                <a:latin typeface="Arial" panose="020B0604020202020204" pitchFamily="34" charset="0"/>
              </a:rPr>
              <a:t>, Presenter Title </a:t>
            </a:r>
            <a:br>
              <a:rPr lang="en-US" dirty="0">
                <a:effectLst/>
                <a:latin typeface="Arial" panose="020B0604020202020204" pitchFamily="34" charset="0"/>
              </a:rPr>
            </a:br>
            <a:r>
              <a:rPr lang="en-US" dirty="0">
                <a:effectLst/>
                <a:latin typeface="Arial" panose="020B0604020202020204" pitchFamily="34" charset="0"/>
              </a:rPr>
              <a:t>Month #, 2019</a:t>
            </a:r>
          </a:p>
        </p:txBody>
      </p:sp>
    </p:spTree>
    <p:extLst>
      <p:ext uri="{BB962C8B-B14F-4D97-AF65-F5344CB8AC3E}">
        <p14:creationId xmlns:p14="http://schemas.microsoft.com/office/powerpoint/2010/main" val="259152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FF2EC81-72AE-A74F-A934-235E12C98EA9}"/>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Rectangle 22">
            <a:extLst>
              <a:ext uri="{FF2B5EF4-FFF2-40B4-BE49-F238E27FC236}">
                <a16:creationId xmlns:a16="http://schemas.microsoft.com/office/drawing/2014/main" id="{61135D6B-C4EE-C74F-9BEC-0EFA578C5099}"/>
              </a:ext>
            </a:extLst>
          </p:cNvPr>
          <p:cNvSpPr/>
          <p:nvPr userDrawn="1"/>
        </p:nvSpPr>
        <p:spPr>
          <a:xfrm>
            <a:off x="10087303" y="6237514"/>
            <a:ext cx="1669268"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Rectangle 9">
            <a:extLst>
              <a:ext uri="{FF2B5EF4-FFF2-40B4-BE49-F238E27FC236}">
                <a16:creationId xmlns:a16="http://schemas.microsoft.com/office/drawing/2014/main" id="{55231912-DD3F-DA41-B87E-CFF4C88B787B}"/>
              </a:ext>
            </a:extLst>
          </p:cNvPr>
          <p:cNvSpPr/>
          <p:nvPr/>
        </p:nvSpPr>
        <p:spPr>
          <a:xfrm>
            <a:off x="311727" y="310394"/>
            <a:ext cx="11565346" cy="6235879"/>
          </a:xfrm>
          <a:prstGeom prst="rect">
            <a:avLst/>
          </a:prstGeom>
          <a:solidFill>
            <a:srgbClr val="3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CEA93CFA-D12D-1748-9E4C-3BBC9D29AA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0774" y="5441338"/>
            <a:ext cx="1787250" cy="339352"/>
          </a:xfrm>
          <a:prstGeom prst="rect">
            <a:avLst/>
          </a:prstGeom>
        </p:spPr>
      </p:pic>
      <p:sp>
        <p:nvSpPr>
          <p:cNvPr id="12" name="TextBox 11">
            <a:extLst>
              <a:ext uri="{FF2B5EF4-FFF2-40B4-BE49-F238E27FC236}">
                <a16:creationId xmlns:a16="http://schemas.microsoft.com/office/drawing/2014/main" id="{BD0299BF-3553-784B-AB74-5F461FA0CDB4}"/>
              </a:ext>
            </a:extLst>
          </p:cNvPr>
          <p:cNvSpPr txBox="1"/>
          <p:nvPr/>
        </p:nvSpPr>
        <p:spPr>
          <a:xfrm>
            <a:off x="-1" y="3148520"/>
            <a:ext cx="12188801" cy="707886"/>
          </a:xfrm>
          <a:prstGeom prst="rect">
            <a:avLst/>
          </a:prstGeom>
          <a:noFill/>
        </p:spPr>
        <p:txBody>
          <a:bodyPr wrap="square" rtlCol="0">
            <a:spAutoFit/>
          </a:bodyPr>
          <a:lstStyle/>
          <a:p>
            <a:pPr algn="ctr"/>
            <a:r>
              <a:rPr lang="en-US" sz="4000" b="0" dirty="0">
                <a:solidFill>
                  <a:schemeClr val="accent1"/>
                </a:solidFill>
              </a:rPr>
              <a:t>Thank you.</a:t>
            </a:r>
          </a:p>
        </p:txBody>
      </p:sp>
      <p:sp>
        <p:nvSpPr>
          <p:cNvPr id="15" name="TextBox 14">
            <a:extLst>
              <a:ext uri="{FF2B5EF4-FFF2-40B4-BE49-F238E27FC236}">
                <a16:creationId xmlns:a16="http://schemas.microsoft.com/office/drawing/2014/main" id="{12A0EDCA-D6E9-4749-ADC1-6D9106036384}"/>
              </a:ext>
            </a:extLst>
          </p:cNvPr>
          <p:cNvSpPr txBox="1"/>
          <p:nvPr/>
        </p:nvSpPr>
        <p:spPr>
          <a:xfrm>
            <a:off x="-3200" y="5992626"/>
            <a:ext cx="12195200" cy="29463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000" b="1" dirty="0">
                <a:solidFill>
                  <a:schemeClr val="bg2"/>
                </a:solidFill>
                <a:latin typeface="Arial" panose="020B0604020202020204" pitchFamily="34" charset="0"/>
                <a:cs typeface="Arial" panose="020B0604020202020204" pitchFamily="34" charset="0"/>
              </a:rPr>
              <a:t>©2018 Teradata</a:t>
            </a:r>
            <a:endParaRPr lang="en-US" sz="1000" b="1" dirty="0">
              <a:solidFill>
                <a:schemeClr val="bg2"/>
              </a:solidFill>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5A011A7-DFB2-DB44-9E1C-CC59AB0FCB81}"/>
              </a:ext>
            </a:extLst>
          </p:cNvPr>
          <p:cNvSpPr/>
          <p:nvPr userDrawn="1"/>
        </p:nvSpPr>
        <p:spPr>
          <a:xfrm>
            <a:off x="311727" y="310394"/>
            <a:ext cx="11565346" cy="6235879"/>
          </a:xfrm>
          <a:prstGeom prst="rect">
            <a:avLst/>
          </a:prstGeom>
          <a:solidFill>
            <a:srgbClr val="3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D43DA471-06B7-A040-918A-DAFBF85F49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00774" y="5441338"/>
            <a:ext cx="1787250" cy="339352"/>
          </a:xfrm>
          <a:prstGeom prst="rect">
            <a:avLst/>
          </a:prstGeom>
        </p:spPr>
      </p:pic>
      <p:sp>
        <p:nvSpPr>
          <p:cNvPr id="17" name="TextBox 16">
            <a:extLst>
              <a:ext uri="{FF2B5EF4-FFF2-40B4-BE49-F238E27FC236}">
                <a16:creationId xmlns:a16="http://schemas.microsoft.com/office/drawing/2014/main" id="{8E0CA0D1-A0A5-134A-8AB5-0B7C7F583103}"/>
              </a:ext>
            </a:extLst>
          </p:cNvPr>
          <p:cNvSpPr txBox="1"/>
          <p:nvPr userDrawn="1"/>
        </p:nvSpPr>
        <p:spPr>
          <a:xfrm>
            <a:off x="-1" y="3148520"/>
            <a:ext cx="12188801" cy="707886"/>
          </a:xfrm>
          <a:prstGeom prst="rect">
            <a:avLst/>
          </a:prstGeom>
          <a:noFill/>
        </p:spPr>
        <p:txBody>
          <a:bodyPr wrap="square" rtlCol="0">
            <a:spAutoFit/>
          </a:bodyPr>
          <a:lstStyle/>
          <a:p>
            <a:pPr algn="ctr"/>
            <a:r>
              <a:rPr lang="en-US" sz="4000" b="1" dirty="0">
                <a:solidFill>
                  <a:schemeClr val="accent1">
                    <a:lumMod val="75000"/>
                  </a:schemeClr>
                </a:solidFill>
              </a:rPr>
              <a:t>Thank you.</a:t>
            </a:r>
          </a:p>
        </p:txBody>
      </p:sp>
      <p:sp>
        <p:nvSpPr>
          <p:cNvPr id="19" name="TextBox 18">
            <a:extLst>
              <a:ext uri="{FF2B5EF4-FFF2-40B4-BE49-F238E27FC236}">
                <a16:creationId xmlns:a16="http://schemas.microsoft.com/office/drawing/2014/main" id="{BBA04D5B-D99C-3C4B-814D-424772DC760E}"/>
              </a:ext>
            </a:extLst>
          </p:cNvPr>
          <p:cNvSpPr txBox="1"/>
          <p:nvPr userDrawn="1"/>
        </p:nvSpPr>
        <p:spPr>
          <a:xfrm>
            <a:off x="311727" y="6048004"/>
            <a:ext cx="11565346"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2"/>
                </a:solidFill>
                <a:latin typeface="Arial" panose="020B0604020202020204" pitchFamily="34" charset="0"/>
                <a:cs typeface="Arial" panose="020B0604020202020204" pitchFamily="34" charset="0"/>
              </a:rPr>
              <a:t>©2019Teradata</a:t>
            </a:r>
            <a:endParaRPr lang="en-US" sz="1000" b="1"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06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1">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21F15-DFF5-A548-8285-21F4E93BDBC7}"/>
              </a:ext>
            </a:extLst>
          </p:cNvPr>
          <p:cNvSpPr/>
          <p:nvPr userDrawn="1"/>
        </p:nvSpPr>
        <p:spPr>
          <a:xfrm>
            <a:off x="257503" y="6237514"/>
            <a:ext cx="1103211"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E87B93-0FDB-9D4C-BA0F-7EBE5BF8FD5B}"/>
              </a:ext>
            </a:extLst>
          </p:cNvPr>
          <p:cNvSpPr/>
          <p:nvPr userDrawn="1"/>
        </p:nvSpPr>
        <p:spPr>
          <a:xfrm>
            <a:off x="10087303" y="6237514"/>
            <a:ext cx="1669268"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7A28958-FEA0-A744-9B9A-AB5DB37DA4E4}"/>
              </a:ext>
            </a:extLst>
          </p:cNvPr>
          <p:cNvSpPr/>
          <p:nvPr/>
        </p:nvSpPr>
        <p:spPr>
          <a:xfrm>
            <a:off x="257503" y="6237514"/>
            <a:ext cx="1103211"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E49348-A2B0-CB45-9E85-67ED90C82E35}"/>
              </a:ext>
            </a:extLst>
          </p:cNvPr>
          <p:cNvSpPr/>
          <p:nvPr/>
        </p:nvSpPr>
        <p:spPr>
          <a:xfrm>
            <a:off x="10087303" y="6237514"/>
            <a:ext cx="1669268"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B2D26A-1641-EA46-BA7A-35D7C54DB8DE}"/>
              </a:ext>
            </a:extLst>
          </p:cNvPr>
          <p:cNvSpPr/>
          <p:nvPr/>
        </p:nvSpPr>
        <p:spPr>
          <a:xfrm>
            <a:off x="311727" y="310394"/>
            <a:ext cx="11565346" cy="6235879"/>
          </a:xfrm>
          <a:prstGeom prst="rect">
            <a:avLst/>
          </a:prstGeom>
          <a:solidFill>
            <a:srgbClr val="3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4C8138BF-EE23-7C46-887F-8B08A49C3639}"/>
              </a:ext>
            </a:extLst>
          </p:cNvPr>
          <p:cNvSpPr>
            <a:spLocks noGrp="1"/>
          </p:cNvSpPr>
          <p:nvPr>
            <p:ph type="pic" sz="quarter" idx="14" hasCustomPrompt="1"/>
          </p:nvPr>
        </p:nvSpPr>
        <p:spPr>
          <a:xfrm>
            <a:off x="315937" y="325643"/>
            <a:ext cx="4069694" cy="6220630"/>
          </a:xfrm>
          <a:custGeom>
            <a:avLst/>
            <a:gdLst>
              <a:gd name="connsiteX0" fmla="*/ 0 w 4069694"/>
              <a:gd name="connsiteY0" fmla="*/ 0 h 6193645"/>
              <a:gd name="connsiteX1" fmla="*/ 1708196 w 4069694"/>
              <a:gd name="connsiteY1" fmla="*/ 0 h 6193645"/>
              <a:gd name="connsiteX2" fmla="*/ 1839204 w 4069694"/>
              <a:gd name="connsiteY2" fmla="*/ 105424 h 6193645"/>
              <a:gd name="connsiteX3" fmla="*/ 4069694 w 4069694"/>
              <a:gd name="connsiteY3" fmla="*/ 4948620 h 6193645"/>
              <a:gd name="connsiteX4" fmla="*/ 3999071 w 4069694"/>
              <a:gd name="connsiteY4" fmla="*/ 5904458 h 6193645"/>
              <a:gd name="connsiteX5" fmla="*/ 3948638 w 4069694"/>
              <a:gd name="connsiteY5" fmla="*/ 6193645 h 6193645"/>
              <a:gd name="connsiteX6" fmla="*/ 0 w 4069694"/>
              <a:gd name="connsiteY6" fmla="*/ 6193645 h 619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9694" h="6193645">
                <a:moveTo>
                  <a:pt x="0" y="0"/>
                </a:moveTo>
                <a:lnTo>
                  <a:pt x="1708196" y="0"/>
                </a:lnTo>
                <a:lnTo>
                  <a:pt x="1839204" y="105424"/>
                </a:lnTo>
                <a:cubicBezTo>
                  <a:pt x="3201421" y="1256613"/>
                  <a:pt x="4069694" y="2998784"/>
                  <a:pt x="4069694" y="4948620"/>
                </a:cubicBezTo>
                <a:cubicBezTo>
                  <a:pt x="4069694" y="5273593"/>
                  <a:pt x="4045576" y="5592797"/>
                  <a:pt x="3999071" y="5904458"/>
                </a:cubicBezTo>
                <a:lnTo>
                  <a:pt x="3948638" y="6193645"/>
                </a:lnTo>
                <a:lnTo>
                  <a:pt x="0" y="6193645"/>
                </a:lnTo>
                <a:close/>
              </a:path>
            </a:pathLst>
          </a:custGeom>
        </p:spPr>
        <p:txBody>
          <a:bodyPr wrap="square" anchor="t">
            <a:noAutofit/>
          </a:bodyPr>
          <a:lstStyle>
            <a:lvl1pPr marL="0" indent="0" algn="l">
              <a:buNone/>
              <a:defRPr sz="2000">
                <a:solidFill>
                  <a:schemeClr val="bg1"/>
                </a:solidFill>
              </a:defRPr>
            </a:lvl1pPr>
          </a:lstStyle>
          <a:p>
            <a:r>
              <a:rPr lang="en-US" dirty="0"/>
              <a:t>Drag and drop image</a:t>
            </a:r>
          </a:p>
        </p:txBody>
      </p:sp>
      <p:sp>
        <p:nvSpPr>
          <p:cNvPr id="2" name="Title 1">
            <a:extLst>
              <a:ext uri="{FF2B5EF4-FFF2-40B4-BE49-F238E27FC236}">
                <a16:creationId xmlns:a16="http://schemas.microsoft.com/office/drawing/2014/main" id="{FDD37402-07B8-374C-AC3D-EE4EF134A9BC}"/>
              </a:ext>
            </a:extLst>
          </p:cNvPr>
          <p:cNvSpPr>
            <a:spLocks noGrp="1"/>
          </p:cNvSpPr>
          <p:nvPr>
            <p:ph type="ctrTitle" hasCustomPrompt="1"/>
          </p:nvPr>
        </p:nvSpPr>
        <p:spPr>
          <a:xfrm>
            <a:off x="4740166" y="972679"/>
            <a:ext cx="6571594" cy="2448083"/>
          </a:xfrm>
        </p:spPr>
        <p:txBody>
          <a:bodyPr anchor="b">
            <a:noAutofit/>
          </a:bodyPr>
          <a:lstStyle>
            <a:lvl1pPr algn="l">
              <a:lnSpc>
                <a:spcPct val="100000"/>
              </a:lnSpc>
              <a:defRPr sz="3600">
                <a:solidFill>
                  <a:schemeClr val="accent1">
                    <a:lumMod val="75000"/>
                  </a:schemeClr>
                </a:solidFill>
              </a:defRPr>
            </a:lvl1pPr>
          </a:lstStyle>
          <a:p>
            <a:r>
              <a:rPr lang="en-US" dirty="0"/>
              <a:t>Presentation Title Multiple Line Title Length</a:t>
            </a:r>
          </a:p>
        </p:txBody>
      </p:sp>
      <p:sp>
        <p:nvSpPr>
          <p:cNvPr id="3" name="Subtitle 2">
            <a:extLst>
              <a:ext uri="{FF2B5EF4-FFF2-40B4-BE49-F238E27FC236}">
                <a16:creationId xmlns:a16="http://schemas.microsoft.com/office/drawing/2014/main" id="{6EEBF79F-5253-E14E-A839-6C3426162D3F}"/>
              </a:ext>
            </a:extLst>
          </p:cNvPr>
          <p:cNvSpPr>
            <a:spLocks noGrp="1"/>
          </p:cNvSpPr>
          <p:nvPr>
            <p:ph type="subTitle" idx="1" hasCustomPrompt="1"/>
          </p:nvPr>
        </p:nvSpPr>
        <p:spPr>
          <a:xfrm>
            <a:off x="4740166" y="3559998"/>
            <a:ext cx="5927834" cy="1379864"/>
          </a:xfrm>
        </p:spPr>
        <p:txBody>
          <a:bodyPr>
            <a:normAutofit/>
          </a:bodyPr>
          <a:lstStyle>
            <a:lvl1pPr marL="0" indent="0" algn="l">
              <a:buNone/>
              <a:defRPr lang="en-US"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rial" panose="020B0604020202020204" pitchFamily="34" charset="0"/>
              </a:rPr>
              <a:t>Subtitle Placeholder Multiple Line Title </a:t>
            </a:r>
            <a:br>
              <a:rPr lang="en-US" dirty="0">
                <a:effectLst/>
                <a:latin typeface="Arial" panose="020B0604020202020204" pitchFamily="34" charset="0"/>
              </a:rPr>
            </a:br>
            <a:r>
              <a:rPr lang="en-US" dirty="0">
                <a:effectLst/>
                <a:latin typeface="Arial" panose="020B0604020202020204" pitchFamily="34" charset="0"/>
              </a:rPr>
              <a:t>Length Which Extends To Two Lines</a:t>
            </a:r>
          </a:p>
        </p:txBody>
      </p:sp>
      <p:sp>
        <p:nvSpPr>
          <p:cNvPr id="14" name="Text Placeholder 13">
            <a:extLst>
              <a:ext uri="{FF2B5EF4-FFF2-40B4-BE49-F238E27FC236}">
                <a16:creationId xmlns:a16="http://schemas.microsoft.com/office/drawing/2014/main" id="{1FAF7561-ED85-614F-8032-6964970472ED}"/>
              </a:ext>
            </a:extLst>
          </p:cNvPr>
          <p:cNvSpPr>
            <a:spLocks noGrp="1"/>
          </p:cNvSpPr>
          <p:nvPr>
            <p:ph type="body" sz="quarter" idx="13" hasCustomPrompt="1"/>
          </p:nvPr>
        </p:nvSpPr>
        <p:spPr>
          <a:xfrm>
            <a:off x="4740275" y="5317908"/>
            <a:ext cx="3870325" cy="771525"/>
          </a:xfrm>
        </p:spPr>
        <p:txBody>
          <a:bodyPr anchor="b">
            <a:normAutofit/>
          </a:bodyPr>
          <a:lstStyle>
            <a:lvl1pPr marL="0" indent="0">
              <a:buNone/>
              <a:defRPr lang="en-US" sz="1800" b="0" i="0" smtClean="0">
                <a:solidFill>
                  <a:schemeClr val="bg1">
                    <a:lumMod val="85000"/>
                  </a:schemeClr>
                </a:solidFill>
                <a:effectLst/>
                <a:latin typeface="Arial" panose="020B0604020202020204" pitchFamily="34" charset="0"/>
                <a:cs typeface="Arial" panose="020B0604020202020204" pitchFamily="34" charset="0"/>
              </a:defRPr>
            </a:lvl1pPr>
          </a:lstStyle>
          <a:p>
            <a:r>
              <a:rPr lang="en-US" b="1" dirty="0">
                <a:effectLst/>
                <a:latin typeface="Arial" panose="020B0604020202020204" pitchFamily="34" charset="0"/>
              </a:rPr>
              <a:t>Presenter Name</a:t>
            </a:r>
            <a:r>
              <a:rPr lang="en-US" dirty="0">
                <a:effectLst/>
                <a:latin typeface="Arial" panose="020B0604020202020204" pitchFamily="34" charset="0"/>
              </a:rPr>
              <a:t>, Presenter Title </a:t>
            </a:r>
            <a:br>
              <a:rPr lang="en-US" dirty="0">
                <a:effectLst/>
                <a:latin typeface="Arial" panose="020B0604020202020204" pitchFamily="34" charset="0"/>
              </a:rPr>
            </a:br>
            <a:r>
              <a:rPr lang="en-US" dirty="0" err="1">
                <a:effectLst/>
                <a:latin typeface="Arial" panose="020B0604020202020204" pitchFamily="34" charset="0"/>
              </a:rPr>
              <a:t>Day.Month.Year</a:t>
            </a:r>
            <a:endParaRPr lang="en-US" dirty="0">
              <a:effectLst/>
              <a:latin typeface="Arial" panose="020B0604020202020204" pitchFamily="34" charset="0"/>
            </a:endParaRPr>
          </a:p>
        </p:txBody>
      </p:sp>
    </p:spTree>
    <p:extLst>
      <p:ext uri="{BB962C8B-B14F-4D97-AF65-F5344CB8AC3E}">
        <p14:creationId xmlns:p14="http://schemas.microsoft.com/office/powerpoint/2010/main" val="246154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387" y="578703"/>
            <a:ext cx="10058400" cy="79289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262380" y="1865595"/>
            <a:ext cx="10323513" cy="4344705"/>
          </a:xfrm>
        </p:spPr>
        <p:txBody>
          <a:bodyPr>
            <a:normAutofit/>
          </a:bodyPr>
          <a:lstStyle>
            <a:lvl1pPr>
              <a:defRPr sz="3200"/>
            </a:lvl1pPr>
            <a:lvl2pPr>
              <a:defRPr sz="2800"/>
            </a:lvl2pPr>
            <a:lvl3pPr>
              <a:defRPr sz="2000"/>
            </a:lvl3pPr>
            <a:lvl4pPr>
              <a:defRPr sz="2000"/>
            </a:lvl4pPr>
            <a:lvl5pPr>
              <a:defRPr sz="2000"/>
            </a:lvl5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6856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072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3686185" y="6459785"/>
            <a:ext cx="4822804" cy="365125"/>
          </a:xfrm>
        </p:spPr>
        <p:txBody>
          <a:bodyPr/>
          <a:lstStyle>
            <a:lvl1pPr>
              <a:defRPr>
                <a:solidFill>
                  <a:schemeClr val="tx1"/>
                </a:solidFill>
              </a:defRPr>
            </a:lvl1pPr>
          </a:lstStyle>
          <a:p>
            <a:r>
              <a:rPr lang="en-US" dirty="0"/>
              <a:t> </a:t>
            </a:r>
          </a:p>
        </p:txBody>
      </p:sp>
    </p:spTree>
    <p:extLst>
      <p:ext uri="{BB962C8B-B14F-4D97-AF65-F5344CB8AC3E}">
        <p14:creationId xmlns:p14="http://schemas.microsoft.com/office/powerpoint/2010/main" val="369662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B5B278-83B7-3046-8766-F3AC294D9E84}"/>
              </a:ext>
            </a:extLst>
          </p:cNvPr>
          <p:cNvSpPr>
            <a:spLocks noGrp="1"/>
          </p:cNvSpPr>
          <p:nvPr>
            <p:ph type="title" hasCustomPrompt="1"/>
          </p:nvPr>
        </p:nvSpPr>
        <p:spPr/>
        <p:txBody>
          <a:bodyPr/>
          <a:lstStyle>
            <a:lvl1pPr>
              <a:defRPr>
                <a:solidFill>
                  <a:schemeClr val="accent1">
                    <a:lumMod val="75000"/>
                  </a:schemeClr>
                </a:solidFill>
              </a:defRPr>
            </a:lvl1pPr>
          </a:lstStyle>
          <a:p>
            <a:r>
              <a:rPr lang="en-US" dirty="0"/>
              <a:t>Agenda</a:t>
            </a:r>
          </a:p>
        </p:txBody>
      </p:sp>
      <p:sp>
        <p:nvSpPr>
          <p:cNvPr id="7" name="Content Placeholder 5">
            <a:extLst>
              <a:ext uri="{FF2B5EF4-FFF2-40B4-BE49-F238E27FC236}">
                <a16:creationId xmlns:a16="http://schemas.microsoft.com/office/drawing/2014/main" id="{ECB34F34-D933-FF46-BAD3-AA030BFB1D74}"/>
              </a:ext>
            </a:extLst>
          </p:cNvPr>
          <p:cNvSpPr>
            <a:spLocks noGrp="1"/>
          </p:cNvSpPr>
          <p:nvPr>
            <p:ph sz="quarter" idx="17"/>
          </p:nvPr>
        </p:nvSpPr>
        <p:spPr>
          <a:xfrm>
            <a:off x="587375" y="1600200"/>
            <a:ext cx="6988175" cy="46101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408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5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Tree>
    <p:extLst>
      <p:ext uri="{BB962C8B-B14F-4D97-AF65-F5344CB8AC3E}">
        <p14:creationId xmlns:p14="http://schemas.microsoft.com/office/powerpoint/2010/main" val="200942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Line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A6B53C7-6C8A-EF4D-991C-96328DBE6FA9}"/>
              </a:ext>
            </a:extLst>
          </p:cNvPr>
          <p:cNvSpPr>
            <a:spLocks noGrp="1"/>
          </p:cNvSpPr>
          <p:nvPr>
            <p:ph sz="quarter" idx="15"/>
          </p:nvPr>
        </p:nvSpPr>
        <p:spPr>
          <a:xfrm>
            <a:off x="585788" y="2514599"/>
            <a:ext cx="6989762" cy="369570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557050"/>
            <a:ext cx="10515600" cy="1033991"/>
          </a:xfrm>
        </p:spPr>
        <p:txBody>
          <a:bodyPr anchor="b">
            <a:noAutofit/>
          </a:bodyPr>
          <a:lstStyle>
            <a:lvl1pPr>
              <a:lnSpc>
                <a:spcPct val="100000"/>
              </a:lnSpc>
              <a:defRPr lang="en-US" b="1" smtClean="0">
                <a:solidFill>
                  <a:schemeClr val="accent1">
                    <a:lumMod val="75000"/>
                  </a:schemeClr>
                </a:solidFill>
                <a:effectLst/>
              </a:defRPr>
            </a:lvl1pPr>
          </a:lstStyle>
          <a:p>
            <a:r>
              <a:rPr lang="en-US" dirty="0"/>
              <a:t>Page Title Placeholder </a:t>
            </a:r>
            <a:br>
              <a:rPr lang="en-US" dirty="0"/>
            </a:br>
            <a:r>
              <a:rPr lang="en-US" dirty="0"/>
              <a:t>Multiple Line Header Sample</a:t>
            </a:r>
            <a:endParaRPr lang="en-US" dirty="0">
              <a:solidFill>
                <a:srgbClr val="F7884F"/>
              </a:solidFill>
              <a:effectLst/>
              <a:latin typeface="Arial" panose="020B0604020202020204" pitchFamily="34" charset="0"/>
            </a:endParaRPr>
          </a:p>
        </p:txBody>
      </p:sp>
      <p:sp>
        <p:nvSpPr>
          <p:cNvPr id="13" name="Text Placeholder 12">
            <a:extLst>
              <a:ext uri="{FF2B5EF4-FFF2-40B4-BE49-F238E27FC236}">
                <a16:creationId xmlns:a16="http://schemas.microsoft.com/office/drawing/2014/main" id="{27B582C0-F1B4-5E45-B235-6254D715FB52}"/>
              </a:ext>
            </a:extLst>
          </p:cNvPr>
          <p:cNvSpPr>
            <a:spLocks noGrp="1"/>
          </p:cNvSpPr>
          <p:nvPr>
            <p:ph type="body" sz="quarter" idx="11" hasCustomPrompt="1"/>
          </p:nvPr>
        </p:nvSpPr>
        <p:spPr>
          <a:xfrm>
            <a:off x="586740" y="1610168"/>
            <a:ext cx="10516342" cy="447232"/>
          </a:xfrm>
          <a:prstGeom prst="rect">
            <a:avLst/>
          </a:prstGeom>
        </p:spPr>
        <p:txBody>
          <a:bodyPr>
            <a:noAutofit/>
          </a:bodyPr>
          <a:lstStyle>
            <a:lvl1pPr marL="0" indent="0">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224652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A">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A6A93C-1E39-334D-86E6-E06E46B7D588}"/>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BE93C848-1138-0648-B4EC-6720AB1DBF76}"/>
              </a:ext>
            </a:extLst>
          </p:cNvPr>
          <p:cNvSpPr/>
          <p:nvPr userDrawn="1"/>
        </p:nvSpPr>
        <p:spPr>
          <a:xfrm>
            <a:off x="10087303" y="6237514"/>
            <a:ext cx="1669268"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Rectangle 7">
            <a:extLst>
              <a:ext uri="{FF2B5EF4-FFF2-40B4-BE49-F238E27FC236}">
                <a16:creationId xmlns:a16="http://schemas.microsoft.com/office/drawing/2014/main" id="{115ED13C-49AE-E94D-997A-0947256A800C}"/>
              </a:ext>
            </a:extLst>
          </p:cNvPr>
          <p:cNvSpPr/>
          <p:nvPr/>
        </p:nvSpPr>
        <p:spPr>
          <a:xfrm>
            <a:off x="311727" y="310394"/>
            <a:ext cx="11565346" cy="6235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solidFill>
            </a:endParaRPr>
          </a:p>
        </p:txBody>
      </p:sp>
      <p:sp>
        <p:nvSpPr>
          <p:cNvPr id="3" name="Subtitle 2">
            <a:extLst>
              <a:ext uri="{FF2B5EF4-FFF2-40B4-BE49-F238E27FC236}">
                <a16:creationId xmlns:a16="http://schemas.microsoft.com/office/drawing/2014/main" id="{6EEBF79F-5253-E14E-A839-6C3426162D3F}"/>
              </a:ext>
            </a:extLst>
          </p:cNvPr>
          <p:cNvSpPr>
            <a:spLocks noGrp="1"/>
          </p:cNvSpPr>
          <p:nvPr>
            <p:ph type="subTitle" idx="1" hasCustomPrompt="1"/>
          </p:nvPr>
        </p:nvSpPr>
        <p:spPr>
          <a:xfrm>
            <a:off x="0" y="3429000"/>
            <a:ext cx="12192000" cy="391891"/>
          </a:xfrm>
          <a:prstGeom prst="rect">
            <a:avLst/>
          </a:prstGeom>
        </p:spPr>
        <p:txBody>
          <a:bodyPr>
            <a:noAutofit/>
          </a:bodyPr>
          <a:lstStyle>
            <a:lvl1pPr marL="0" indent="0" algn="ctr">
              <a:buNone/>
              <a:defRPr lang="en-US" sz="22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rial" panose="020B0604020202020204" pitchFamily="34" charset="0"/>
              </a:rPr>
              <a:t>Subtitle Placeholder</a:t>
            </a:r>
          </a:p>
        </p:txBody>
      </p:sp>
      <p:sp>
        <p:nvSpPr>
          <p:cNvPr id="11" name="Text Placeholder 10">
            <a:extLst>
              <a:ext uri="{FF2B5EF4-FFF2-40B4-BE49-F238E27FC236}">
                <a16:creationId xmlns:a16="http://schemas.microsoft.com/office/drawing/2014/main" id="{C4AD88B2-A4D3-2F4D-8430-02993C9C04DD}"/>
              </a:ext>
            </a:extLst>
          </p:cNvPr>
          <p:cNvSpPr>
            <a:spLocks noGrp="1"/>
          </p:cNvSpPr>
          <p:nvPr>
            <p:ph type="body" sz="quarter" idx="10" hasCustomPrompt="1"/>
          </p:nvPr>
        </p:nvSpPr>
        <p:spPr>
          <a:xfrm>
            <a:off x="0" y="2484466"/>
            <a:ext cx="12192000" cy="928687"/>
          </a:xfrm>
        </p:spPr>
        <p:txBody>
          <a:bodyPr tIns="0" bIns="0" anchor="ctr">
            <a:normAutofit/>
          </a:bodyPr>
          <a:lstStyle>
            <a:lvl1pPr marL="0" indent="0" algn="ctr">
              <a:lnSpc>
                <a:spcPct val="100000"/>
              </a:lnSpc>
              <a:spcBef>
                <a:spcPts val="0"/>
              </a:spcBef>
              <a:buNone/>
              <a:defRPr sz="3600">
                <a:solidFill>
                  <a:schemeClr val="accent3"/>
                </a:solidFill>
              </a:defRPr>
            </a:lvl1pPr>
          </a:lstStyle>
          <a:p>
            <a:r>
              <a:rPr lang="en-US" dirty="0"/>
              <a:t>Divider Title Placeholder</a:t>
            </a:r>
          </a:p>
        </p:txBody>
      </p:sp>
    </p:spTree>
    <p:extLst>
      <p:ext uri="{BB962C8B-B14F-4D97-AF65-F5344CB8AC3E}">
        <p14:creationId xmlns:p14="http://schemas.microsoft.com/office/powerpoint/2010/main" val="136415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B">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3ED540-6ECC-2942-B690-AC4C269DE378}"/>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Rectangle 11">
            <a:extLst>
              <a:ext uri="{FF2B5EF4-FFF2-40B4-BE49-F238E27FC236}">
                <a16:creationId xmlns:a16="http://schemas.microsoft.com/office/drawing/2014/main" id="{160FB390-5648-D84F-B153-D8331CB92EE8}"/>
              </a:ext>
            </a:extLst>
          </p:cNvPr>
          <p:cNvSpPr/>
          <p:nvPr userDrawn="1"/>
        </p:nvSpPr>
        <p:spPr>
          <a:xfrm>
            <a:off x="10087303" y="6237514"/>
            <a:ext cx="1669268"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D1822F4F-95EB-1E40-AA80-EC7B49667196}"/>
              </a:ext>
            </a:extLst>
          </p:cNvPr>
          <p:cNvSpPr/>
          <p:nvPr/>
        </p:nvSpPr>
        <p:spPr>
          <a:xfrm>
            <a:off x="311727" y="310394"/>
            <a:ext cx="11565346" cy="62358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5"/>
              </a:solidFill>
            </a:endParaRPr>
          </a:p>
        </p:txBody>
      </p:sp>
      <p:sp>
        <p:nvSpPr>
          <p:cNvPr id="5" name="Subtitle 2">
            <a:extLst>
              <a:ext uri="{FF2B5EF4-FFF2-40B4-BE49-F238E27FC236}">
                <a16:creationId xmlns:a16="http://schemas.microsoft.com/office/drawing/2014/main" id="{F643405D-EA58-B94C-A9D2-BB181E7F7665}"/>
              </a:ext>
            </a:extLst>
          </p:cNvPr>
          <p:cNvSpPr>
            <a:spLocks noGrp="1"/>
          </p:cNvSpPr>
          <p:nvPr>
            <p:ph type="subTitle" idx="1" hasCustomPrompt="1"/>
          </p:nvPr>
        </p:nvSpPr>
        <p:spPr>
          <a:xfrm>
            <a:off x="0" y="3429000"/>
            <a:ext cx="12192000" cy="391891"/>
          </a:xfrm>
          <a:prstGeom prst="rect">
            <a:avLst/>
          </a:prstGeom>
        </p:spPr>
        <p:txBody>
          <a:bodyPr>
            <a:noAutofit/>
          </a:bodyPr>
          <a:lstStyle>
            <a:lvl1pPr marL="0" indent="0" algn="ctr">
              <a:buNone/>
              <a:defRPr lang="en-US" sz="2200" smtClean="0">
                <a:solidFill>
                  <a:schemeClr val="accent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rial" panose="020B0604020202020204" pitchFamily="34" charset="0"/>
              </a:rPr>
              <a:t>Subtitle Placeholder</a:t>
            </a:r>
          </a:p>
        </p:txBody>
      </p:sp>
      <p:sp>
        <p:nvSpPr>
          <p:cNvPr id="10" name="Text Placeholder 10">
            <a:extLst>
              <a:ext uri="{FF2B5EF4-FFF2-40B4-BE49-F238E27FC236}">
                <a16:creationId xmlns:a16="http://schemas.microsoft.com/office/drawing/2014/main" id="{D8EDE4DD-7794-F84D-8B90-2BC291501306}"/>
              </a:ext>
            </a:extLst>
          </p:cNvPr>
          <p:cNvSpPr>
            <a:spLocks noGrp="1"/>
          </p:cNvSpPr>
          <p:nvPr>
            <p:ph type="body" sz="quarter" idx="10" hasCustomPrompt="1"/>
          </p:nvPr>
        </p:nvSpPr>
        <p:spPr>
          <a:xfrm>
            <a:off x="0" y="2484466"/>
            <a:ext cx="12192000" cy="928687"/>
          </a:xfrm>
        </p:spPr>
        <p:txBody>
          <a:bodyPr tIns="0" bIns="0" anchor="ctr">
            <a:normAutofit/>
          </a:bodyPr>
          <a:lstStyle>
            <a:lvl1pPr marL="0" indent="0" algn="ctr">
              <a:lnSpc>
                <a:spcPct val="100000"/>
              </a:lnSpc>
              <a:spcBef>
                <a:spcPts val="0"/>
              </a:spcBef>
              <a:buNone/>
              <a:defRPr sz="3600">
                <a:solidFill>
                  <a:schemeClr val="bg1"/>
                </a:solidFill>
              </a:defRPr>
            </a:lvl1pPr>
          </a:lstStyle>
          <a:p>
            <a:r>
              <a:rPr lang="en-US" dirty="0"/>
              <a:t>Divider Title Placeholder</a:t>
            </a:r>
          </a:p>
        </p:txBody>
      </p:sp>
    </p:spTree>
    <p:extLst>
      <p:ext uri="{BB962C8B-B14F-4D97-AF65-F5344CB8AC3E}">
        <p14:creationId xmlns:p14="http://schemas.microsoft.com/office/powerpoint/2010/main" val="8595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C">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10A70E-02E0-CD49-AC8A-4D0C1B2D89F4}"/>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ectangle 10">
            <a:extLst>
              <a:ext uri="{FF2B5EF4-FFF2-40B4-BE49-F238E27FC236}">
                <a16:creationId xmlns:a16="http://schemas.microsoft.com/office/drawing/2014/main" id="{EAB44FD6-76E3-BC46-85CE-77318EFD4576}"/>
              </a:ext>
            </a:extLst>
          </p:cNvPr>
          <p:cNvSpPr/>
          <p:nvPr userDrawn="1"/>
        </p:nvSpPr>
        <p:spPr>
          <a:xfrm>
            <a:off x="10087303" y="6237514"/>
            <a:ext cx="1669268" cy="56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39AA7C57-2DB5-3E48-BA66-9948F8E12A42}"/>
              </a:ext>
            </a:extLst>
          </p:cNvPr>
          <p:cNvSpPr/>
          <p:nvPr/>
        </p:nvSpPr>
        <p:spPr>
          <a:xfrm>
            <a:off x="311727" y="310394"/>
            <a:ext cx="11565346" cy="6235879"/>
          </a:xfrm>
          <a:prstGeom prst="rect">
            <a:avLst/>
          </a:prstGeom>
          <a:solidFill>
            <a:srgbClr val="F37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5" name="Subtitle 2">
            <a:extLst>
              <a:ext uri="{FF2B5EF4-FFF2-40B4-BE49-F238E27FC236}">
                <a16:creationId xmlns:a16="http://schemas.microsoft.com/office/drawing/2014/main" id="{F643405D-EA58-B94C-A9D2-BB181E7F7665}"/>
              </a:ext>
            </a:extLst>
          </p:cNvPr>
          <p:cNvSpPr>
            <a:spLocks noGrp="1"/>
          </p:cNvSpPr>
          <p:nvPr>
            <p:ph type="subTitle" idx="1" hasCustomPrompt="1"/>
          </p:nvPr>
        </p:nvSpPr>
        <p:spPr>
          <a:xfrm>
            <a:off x="0" y="3429000"/>
            <a:ext cx="12192000" cy="391891"/>
          </a:xfrm>
          <a:prstGeom prst="rect">
            <a:avLst/>
          </a:prstGeom>
        </p:spPr>
        <p:txBody>
          <a:bodyPr>
            <a:noAutofit/>
          </a:bodyPr>
          <a:lstStyle>
            <a:lvl1pPr marL="0" indent="0" algn="ctr">
              <a:buNone/>
              <a:defRPr lang="en-US" sz="2200" smtClean="0">
                <a:solidFill>
                  <a:schemeClr val="accent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rial" panose="020B0604020202020204" pitchFamily="34" charset="0"/>
              </a:rPr>
              <a:t>Subtitle Placeholder</a:t>
            </a:r>
          </a:p>
        </p:txBody>
      </p:sp>
      <p:sp>
        <p:nvSpPr>
          <p:cNvPr id="8" name="Text Placeholder 10">
            <a:extLst>
              <a:ext uri="{FF2B5EF4-FFF2-40B4-BE49-F238E27FC236}">
                <a16:creationId xmlns:a16="http://schemas.microsoft.com/office/drawing/2014/main" id="{45B385C3-6707-3242-9933-D6320BEE45C1}"/>
              </a:ext>
            </a:extLst>
          </p:cNvPr>
          <p:cNvSpPr>
            <a:spLocks noGrp="1"/>
          </p:cNvSpPr>
          <p:nvPr>
            <p:ph type="body" sz="quarter" idx="10" hasCustomPrompt="1"/>
          </p:nvPr>
        </p:nvSpPr>
        <p:spPr>
          <a:xfrm>
            <a:off x="0" y="2484466"/>
            <a:ext cx="12192000" cy="928687"/>
          </a:xfrm>
        </p:spPr>
        <p:txBody>
          <a:bodyPr tIns="0" bIns="0" anchor="ctr">
            <a:normAutofit/>
          </a:bodyPr>
          <a:lstStyle>
            <a:lvl1pPr marL="0" indent="0" algn="ctr">
              <a:lnSpc>
                <a:spcPct val="100000"/>
              </a:lnSpc>
              <a:spcBef>
                <a:spcPts val="0"/>
              </a:spcBef>
              <a:buNone/>
              <a:defRPr sz="3600">
                <a:solidFill>
                  <a:schemeClr val="bg1"/>
                </a:solidFill>
              </a:defRPr>
            </a:lvl1pPr>
          </a:lstStyle>
          <a:p>
            <a:r>
              <a:rPr lang="en-US" dirty="0"/>
              <a:t>Divider Title Placeholder</a:t>
            </a:r>
          </a:p>
        </p:txBody>
      </p:sp>
    </p:spTree>
    <p:extLst>
      <p:ext uri="{BB962C8B-B14F-4D97-AF65-F5344CB8AC3E}">
        <p14:creationId xmlns:p14="http://schemas.microsoft.com/office/powerpoint/2010/main" val="114615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5806333" cy="715294"/>
          </a:xfrm>
        </p:spPr>
        <p:txBody>
          <a:bodyPr anchor="b">
            <a:noAutofit/>
          </a:bodyPr>
          <a:lstStyle>
            <a:lvl1pPr>
              <a:defRPr lang="en-US" b="1" smtClean="0">
                <a:solidFill>
                  <a:schemeClr val="accent1">
                    <a:lumMod val="75000"/>
                  </a:schemeClr>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13" name="Text Placeholder 12">
            <a:extLst>
              <a:ext uri="{FF2B5EF4-FFF2-40B4-BE49-F238E27FC236}">
                <a16:creationId xmlns:a16="http://schemas.microsoft.com/office/drawing/2014/main" id="{27B582C0-F1B4-5E45-B235-6254D715FB52}"/>
              </a:ext>
            </a:extLst>
          </p:cNvPr>
          <p:cNvSpPr>
            <a:spLocks noGrp="1"/>
          </p:cNvSpPr>
          <p:nvPr>
            <p:ph type="body" sz="quarter" idx="11" hasCustomPrompt="1"/>
          </p:nvPr>
        </p:nvSpPr>
        <p:spPr>
          <a:xfrm>
            <a:off x="586739" y="1114321"/>
            <a:ext cx="5807075" cy="484632"/>
          </a:xfrm>
          <a:prstGeom prst="rect">
            <a:avLst/>
          </a:prstGeom>
        </p:spPr>
        <p:txBody>
          <a:bodyPr>
            <a:noAutofit/>
          </a:bodyPr>
          <a:lstStyle>
            <a:lvl1pPr marL="0" indent="0">
              <a:buNone/>
              <a:defRPr sz="2500">
                <a:solidFill>
                  <a:schemeClr val="accent6"/>
                </a:solidFill>
              </a:defRPr>
            </a:lvl1pPr>
          </a:lstStyle>
          <a:p>
            <a:pPr lvl="0"/>
            <a:r>
              <a:rPr lang="en-US" dirty="0"/>
              <a:t>Subtitle Placeholder</a:t>
            </a:r>
          </a:p>
        </p:txBody>
      </p:sp>
      <p:sp>
        <p:nvSpPr>
          <p:cNvPr id="8" name="Rectangle 7">
            <a:extLst>
              <a:ext uri="{FF2B5EF4-FFF2-40B4-BE49-F238E27FC236}">
                <a16:creationId xmlns:a16="http://schemas.microsoft.com/office/drawing/2014/main" id="{296CB0A4-3213-B748-85E5-54E833711A1E}"/>
              </a:ext>
            </a:extLst>
          </p:cNvPr>
          <p:cNvSpPr/>
          <p:nvPr userDrawn="1"/>
        </p:nvSpPr>
        <p:spPr>
          <a:xfrm>
            <a:off x="10326717"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Picture Placeholder 7">
            <a:extLst>
              <a:ext uri="{FF2B5EF4-FFF2-40B4-BE49-F238E27FC236}">
                <a16:creationId xmlns:a16="http://schemas.microsoft.com/office/drawing/2014/main" id="{61005587-9548-1A48-8E5D-E26BE37E4E1D}"/>
              </a:ext>
            </a:extLst>
          </p:cNvPr>
          <p:cNvSpPr>
            <a:spLocks noGrp="1"/>
          </p:cNvSpPr>
          <p:nvPr>
            <p:ph type="pic" sz="quarter" idx="13" hasCustomPrompt="1"/>
          </p:nvPr>
        </p:nvSpPr>
        <p:spPr>
          <a:xfrm>
            <a:off x="6393815" y="395288"/>
            <a:ext cx="5538788" cy="6153150"/>
          </a:xfrm>
          <a:prstGeom prst="rect">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vl1pPr>
          </a:lstStyle>
          <a:p>
            <a:r>
              <a:rPr lang="en-US" dirty="0"/>
              <a:t>Drag image here or click the icon</a:t>
            </a:r>
            <a:br>
              <a:rPr lang="en-US" dirty="0"/>
            </a:br>
            <a:r>
              <a:rPr lang="en-US" dirty="0"/>
              <a:t>to prompt image insert</a:t>
            </a:r>
          </a:p>
        </p:txBody>
      </p:sp>
      <p:sp>
        <p:nvSpPr>
          <p:cNvPr id="4" name="Content Placeholder 3">
            <a:extLst>
              <a:ext uri="{FF2B5EF4-FFF2-40B4-BE49-F238E27FC236}">
                <a16:creationId xmlns:a16="http://schemas.microsoft.com/office/drawing/2014/main" id="{0B854A8D-F768-F346-B2CA-527915E78B94}"/>
              </a:ext>
            </a:extLst>
          </p:cNvPr>
          <p:cNvSpPr>
            <a:spLocks noGrp="1"/>
          </p:cNvSpPr>
          <p:nvPr>
            <p:ph sz="quarter" idx="14"/>
          </p:nvPr>
        </p:nvSpPr>
        <p:spPr>
          <a:xfrm>
            <a:off x="571500" y="2057400"/>
            <a:ext cx="5524500" cy="41529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04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56FA7-97CD-CC44-A8FE-03ECA54A4B10}"/>
              </a:ext>
            </a:extLst>
          </p:cNvPr>
          <p:cNvSpPr>
            <a:spLocks noGrp="1"/>
          </p:cNvSpPr>
          <p:nvPr>
            <p:ph type="title"/>
          </p:nvPr>
        </p:nvSpPr>
        <p:spPr>
          <a:xfrm>
            <a:off x="587482" y="395492"/>
            <a:ext cx="10515600" cy="715294"/>
          </a:xfrm>
          <a:prstGeom prst="rect">
            <a:avLst/>
          </a:prstGeom>
        </p:spPr>
        <p:txBody>
          <a:bodyPr vert="horz" lIns="91440" tIns="45720" rIns="91440" bIns="45720" rtlCol="0" anchor="b" anchorCtr="0">
            <a:noAutofit/>
          </a:bodyPr>
          <a:lstStyle/>
          <a:p>
            <a:r>
              <a:rPr lang="en-US" dirty="0"/>
              <a:t>Click to edit Master title style</a:t>
            </a:r>
          </a:p>
        </p:txBody>
      </p:sp>
      <p:pic>
        <p:nvPicPr>
          <p:cNvPr id="6" name="Picture 5">
            <a:extLst>
              <a:ext uri="{FF2B5EF4-FFF2-40B4-BE49-F238E27FC236}">
                <a16:creationId xmlns:a16="http://schemas.microsoft.com/office/drawing/2014/main" id="{8624ABD9-A1BC-F54C-83F3-D55EF0575089}"/>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413670" y="6349429"/>
            <a:ext cx="1140032" cy="215339"/>
          </a:xfrm>
          <a:prstGeom prst="rect">
            <a:avLst/>
          </a:prstGeom>
        </p:spPr>
      </p:pic>
      <p:sp>
        <p:nvSpPr>
          <p:cNvPr id="7" name="Text Placeholder 13">
            <a:extLst>
              <a:ext uri="{FF2B5EF4-FFF2-40B4-BE49-F238E27FC236}">
                <a16:creationId xmlns:a16="http://schemas.microsoft.com/office/drawing/2014/main" id="{AB083E24-8154-9543-A6CC-28C5F5B3C69F}"/>
              </a:ext>
            </a:extLst>
          </p:cNvPr>
          <p:cNvSpPr txBox="1">
            <a:spLocks/>
          </p:cNvSpPr>
          <p:nvPr/>
        </p:nvSpPr>
        <p:spPr>
          <a:xfrm>
            <a:off x="509751" y="6393655"/>
            <a:ext cx="328449" cy="251607"/>
          </a:xfrm>
          <a:prstGeom prst="rect">
            <a:avLst/>
          </a:prstGeom>
        </p:spPr>
        <p:txBody>
          <a:bodyPr anchor="t">
            <a:noAutofit/>
          </a:bodyPr>
          <a:lstStyle>
            <a:lvl1pPr marL="0" indent="0" algn="l" defTabSz="914400" rtl="0" eaLnBrk="1" latinLnBrk="0" hangingPunct="1">
              <a:lnSpc>
                <a:spcPct val="150000"/>
              </a:lnSpc>
              <a:spcBef>
                <a:spcPts val="1000"/>
              </a:spcBef>
              <a:buFont typeface="Arial" panose="020B0604020202020204" pitchFamily="34" charset="0"/>
              <a:buNone/>
              <a:defRPr lang="en-US" sz="1250" b="0" i="0" kern="1200" smtClean="0">
                <a:solidFill>
                  <a:schemeClr val="bg1">
                    <a:lumMod val="85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898C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898C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98C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98C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250" b="0" i="0" kern="1200" dirty="0">
                <a:solidFill>
                  <a:schemeClr val="bg1">
                    <a:lumMod val="85000"/>
                  </a:schemeClr>
                </a:solidFill>
                <a:effectLst/>
                <a:latin typeface="Arial" panose="020B0604020202020204" pitchFamily="34" charset="0"/>
                <a:ea typeface="+mn-ea"/>
                <a:cs typeface="Arial" panose="020B0604020202020204" pitchFamily="34" charset="0"/>
              </a:rPr>
              <a:t>     </a:t>
            </a:r>
            <a:endParaRPr lang="en-US" sz="1000" dirty="0">
              <a:solidFill>
                <a:schemeClr val="tx2"/>
              </a:solidFill>
            </a:endParaRPr>
          </a:p>
        </p:txBody>
      </p:sp>
      <p:sp>
        <p:nvSpPr>
          <p:cNvPr id="9" name="Text Placeholder 13">
            <a:extLst>
              <a:ext uri="{FF2B5EF4-FFF2-40B4-BE49-F238E27FC236}">
                <a16:creationId xmlns:a16="http://schemas.microsoft.com/office/drawing/2014/main" id="{69CCF6D0-5C39-FA42-8DFA-C3C8D198B30B}"/>
              </a:ext>
            </a:extLst>
          </p:cNvPr>
          <p:cNvSpPr txBox="1">
            <a:spLocks/>
          </p:cNvSpPr>
          <p:nvPr userDrawn="1"/>
        </p:nvSpPr>
        <p:spPr>
          <a:xfrm>
            <a:off x="509751" y="6393655"/>
            <a:ext cx="328449" cy="251607"/>
          </a:xfrm>
          <a:prstGeom prst="rect">
            <a:avLst/>
          </a:prstGeom>
        </p:spPr>
        <p:txBody>
          <a:bodyPr anchor="t">
            <a:noAutofit/>
          </a:bodyPr>
          <a:lstStyle>
            <a:lvl1pPr marL="0" indent="0" algn="l" defTabSz="914400" rtl="0" eaLnBrk="1" latinLnBrk="0" hangingPunct="1">
              <a:lnSpc>
                <a:spcPct val="150000"/>
              </a:lnSpc>
              <a:spcBef>
                <a:spcPts val="1000"/>
              </a:spcBef>
              <a:buFont typeface="Arial" panose="020B0604020202020204" pitchFamily="34" charset="0"/>
              <a:buNone/>
              <a:defRPr lang="en-US" sz="1250" b="0" i="0" kern="1200" smtClean="0">
                <a:solidFill>
                  <a:schemeClr val="bg1">
                    <a:lumMod val="85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898C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898C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98C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98C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250" b="0" i="0" kern="1200" dirty="0">
                <a:solidFill>
                  <a:schemeClr val="bg1">
                    <a:lumMod val="85000"/>
                  </a:schemeClr>
                </a:solidFill>
                <a:effectLst/>
                <a:latin typeface="Arial" panose="020B0604020202020204" pitchFamily="34" charset="0"/>
                <a:ea typeface="+mn-ea"/>
                <a:cs typeface="Arial" panose="020B0604020202020204" pitchFamily="34" charset="0"/>
              </a:rPr>
              <a:t>     </a:t>
            </a:r>
            <a:endParaRPr lang="en-US" sz="1000" dirty="0">
              <a:solidFill>
                <a:schemeClr val="tx2"/>
              </a:solidFill>
            </a:endParaRPr>
          </a:p>
        </p:txBody>
      </p:sp>
      <p:sp>
        <p:nvSpPr>
          <p:cNvPr id="19" name="Text Placeholder 18">
            <a:extLst>
              <a:ext uri="{FF2B5EF4-FFF2-40B4-BE49-F238E27FC236}">
                <a16:creationId xmlns:a16="http://schemas.microsoft.com/office/drawing/2014/main" id="{45ADBA48-0344-6447-B080-904752F0BE9F}"/>
              </a:ext>
            </a:extLst>
          </p:cNvPr>
          <p:cNvSpPr>
            <a:spLocks noGrp="1"/>
          </p:cNvSpPr>
          <p:nvPr>
            <p:ph type="body" idx="1"/>
          </p:nvPr>
        </p:nvSpPr>
        <p:spPr>
          <a:xfrm>
            <a:off x="587482" y="1600200"/>
            <a:ext cx="10515600" cy="46101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B830761E-1058-AE46-808B-05F1BF8A8B23}"/>
              </a:ext>
            </a:extLst>
          </p:cNvPr>
          <p:cNvSpPr/>
          <p:nvPr userDrawn="1"/>
        </p:nvSpPr>
        <p:spPr>
          <a:xfrm>
            <a:off x="587482" y="6446965"/>
            <a:ext cx="171522" cy="169277"/>
          </a:xfrm>
          <a:prstGeom prst="rect">
            <a:avLst/>
          </a:prstGeom>
        </p:spPr>
        <p:txBody>
          <a:bodyPr wrap="none" lIns="0" tIns="0" rIns="0" bIns="0">
            <a:spAutoFit/>
          </a:bodyPr>
          <a:lstStyle/>
          <a:p>
            <a:fld id="{233707B4-AEDC-BC43-B2A3-31B9137B1060}" type="slidenum">
              <a:rPr lang="en-US" sz="1100" smtClean="0">
                <a:solidFill>
                  <a:schemeClr val="accent1"/>
                </a:solidFill>
              </a:rPr>
              <a:pPr/>
              <a:t>‹#›</a:t>
            </a:fld>
            <a:endParaRPr lang="en-US" sz="1100" dirty="0">
              <a:solidFill>
                <a:schemeClr val="accent1"/>
              </a:solidFill>
            </a:endParaRPr>
          </a:p>
        </p:txBody>
      </p:sp>
    </p:spTree>
    <p:extLst>
      <p:ext uri="{BB962C8B-B14F-4D97-AF65-F5344CB8AC3E}">
        <p14:creationId xmlns:p14="http://schemas.microsoft.com/office/powerpoint/2010/main" val="950533664"/>
      </p:ext>
    </p:extLst>
  </p:cSld>
  <p:clrMap bg1="lt1" tx1="dk1" bg2="lt2" tx2="dk2" accent1="accent1" accent2="accent2" accent3="accent3" accent4="accent4" accent5="accent5" accent6="accent6" hlink="hlink" folHlink="folHlink"/>
  <p:sldLayoutIdLst>
    <p:sldLayoutId id="2147483766" r:id="rId1"/>
    <p:sldLayoutId id="2147483768" r:id="rId2"/>
    <p:sldLayoutId id="2147483772" r:id="rId3"/>
    <p:sldLayoutId id="2147483773" r:id="rId4"/>
    <p:sldLayoutId id="2147483775" r:id="rId5"/>
    <p:sldLayoutId id="2147483781" r:id="rId6"/>
    <p:sldLayoutId id="2147483782" r:id="rId7"/>
    <p:sldLayoutId id="2147483783" r:id="rId8"/>
    <p:sldLayoutId id="2147483785" r:id="rId9"/>
    <p:sldLayoutId id="2147483793" r:id="rId10"/>
    <p:sldLayoutId id="2147483801" r:id="rId11"/>
    <p:sldLayoutId id="2147483803" r:id="rId12"/>
    <p:sldLayoutId id="2147483804" r:id="rId13"/>
  </p:sldLayoutIdLst>
  <p:hf sldNum="0" hdr="0" ftr="0"/>
  <p:txStyles>
    <p:titleStyle>
      <a:lvl1pPr algn="l" defTabSz="914400" rtl="0" eaLnBrk="1" latinLnBrk="0" hangingPunct="1">
        <a:lnSpc>
          <a:spcPct val="90000"/>
        </a:lnSpc>
        <a:spcBef>
          <a:spcPct val="0"/>
        </a:spcBef>
        <a:buNone/>
        <a:defRPr sz="3100" b="1" i="0"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34950" indent="-234950" algn="l" defTabSz="914400" rtl="0" eaLnBrk="1" latinLnBrk="0" hangingPunct="1">
        <a:lnSpc>
          <a:spcPct val="120000"/>
        </a:lnSpc>
        <a:spcBef>
          <a:spcPts val="1000"/>
        </a:spcBef>
        <a:buFont typeface="Arial" panose="020B0604020202020204" pitchFamily="34" charset="0"/>
        <a:buChar char="•"/>
        <a:tabLst/>
        <a:defRPr sz="2100" kern="1200">
          <a:solidFill>
            <a:schemeClr val="accent6"/>
          </a:solidFill>
          <a:latin typeface="+mn-lt"/>
          <a:ea typeface="+mn-ea"/>
          <a:cs typeface="+mn-cs"/>
        </a:defRPr>
      </a:lvl1pPr>
      <a:lvl2pPr marL="577850" indent="-223838" algn="l" defTabSz="914400" rtl="0" eaLnBrk="1" latinLnBrk="0" hangingPunct="1">
        <a:lnSpc>
          <a:spcPct val="100000"/>
        </a:lnSpc>
        <a:spcBef>
          <a:spcPts val="500"/>
        </a:spcBef>
        <a:buFont typeface="Arial" panose="020B0604020202020204" pitchFamily="34" charset="0"/>
        <a:buChar char="•"/>
        <a:tabLst/>
        <a:defRPr sz="1900" kern="1200">
          <a:solidFill>
            <a:schemeClr val="accent6"/>
          </a:solidFill>
          <a:latin typeface="+mn-lt"/>
          <a:ea typeface="+mn-ea"/>
          <a:cs typeface="+mn-cs"/>
        </a:defRPr>
      </a:lvl2pPr>
      <a:lvl3pPr marL="914400" indent="-233363" algn="l" defTabSz="914400" rtl="0" eaLnBrk="1" latinLnBrk="0" hangingPunct="1">
        <a:lnSpc>
          <a:spcPct val="90000"/>
        </a:lnSpc>
        <a:spcBef>
          <a:spcPts val="500"/>
        </a:spcBef>
        <a:buFont typeface="Arial" panose="020B0604020202020204" pitchFamily="34" charset="0"/>
        <a:buChar char="•"/>
        <a:tabLst/>
        <a:defRPr sz="1700" kern="1200">
          <a:solidFill>
            <a:schemeClr val="accent6"/>
          </a:solidFill>
          <a:latin typeface="+mn-lt"/>
          <a:ea typeface="+mn-ea"/>
          <a:cs typeface="+mn-cs"/>
        </a:defRPr>
      </a:lvl3pPr>
      <a:lvl4pPr marL="1260475" indent="-233363" algn="l" defTabSz="914400" rtl="0" eaLnBrk="1" latinLnBrk="0" hangingPunct="1">
        <a:lnSpc>
          <a:spcPct val="90000"/>
        </a:lnSpc>
        <a:spcBef>
          <a:spcPts val="500"/>
        </a:spcBef>
        <a:buFont typeface="Arial" panose="020B0604020202020204" pitchFamily="34" charset="0"/>
        <a:buChar char="•"/>
        <a:tabLst/>
        <a:defRPr sz="1700" kern="1200">
          <a:solidFill>
            <a:schemeClr val="accent6"/>
          </a:solidFill>
          <a:latin typeface="+mn-lt"/>
          <a:ea typeface="+mn-ea"/>
          <a:cs typeface="+mn-cs"/>
        </a:defRPr>
      </a:lvl4pPr>
      <a:lvl5pPr marL="1603375" indent="-222250" algn="l" defTabSz="914400" rtl="0" eaLnBrk="1" latinLnBrk="0" hangingPunct="1">
        <a:lnSpc>
          <a:spcPct val="90000"/>
        </a:lnSpc>
        <a:spcBef>
          <a:spcPts val="500"/>
        </a:spcBef>
        <a:buFont typeface="Arial" panose="020B0604020202020204" pitchFamily="34" charset="0"/>
        <a:buChar char="•"/>
        <a:tabLst/>
        <a:defRPr sz="17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360">
          <p15:clr>
            <a:srgbClr val="F26B43"/>
          </p15:clr>
        </p15:guide>
        <p15:guide id="24" orient="horz" pos="408">
          <p15:clr>
            <a:srgbClr val="F26B43"/>
          </p15:clr>
        </p15:guide>
        <p15:guide id="25" orient="horz" pos="1008">
          <p15:clr>
            <a:srgbClr val="F26B43"/>
          </p15:clr>
        </p15:guide>
        <p15:guide id="26" orient="horz" pos="3912">
          <p15:clr>
            <a:srgbClr val="F26B43"/>
          </p15:clr>
        </p15:guide>
        <p15:guide id="27" orient="horz" pos="1296">
          <p15:clr>
            <a:srgbClr val="F26B43"/>
          </p15:clr>
        </p15:guide>
        <p15:guide id="28"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orbes.com/sites/forbespr/2018/06/12/forbes-releases-15th-annual-list-of-the-worlds-most-valuable-soccer-teams/#2915f8924762" TargetMode="Externa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uters.com/article/nbc-advertising/nbc-almost-sold-out-on-ads-for-super-bowl-idUSL1N1P61NI" TargetMode="External"/><Relationship Id="rId2" Type="http://schemas.openxmlformats.org/officeDocument/2006/relationships/hyperlink" Target="https://www.statista.com/statistics/615678/nfl-national-television-broadcast-deals/" TargetMode="Externa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s://globalsportmatters.com/business/2019/03/07/tv-is-biggest-driver-in-global-sport-league-revenue/"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ports.usatoday.com/ncaa/finance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hyperlink" Target="https://www.mysanantonio.com/sports/college_sports/longhorns/article/University-of-Texas-football-team-worth-1-2-12218699.php"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medium.com/@randerson112358/data-analytics-data-science-30150f7b62aa"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www.nbastuffer.com/analytics101/nba-teams-that-have-analytics-departme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http://www.pwc.com/gx/en/hospitality-leisure/changing-the-game-outlook-for-the-global-sports-market-to-2015.jhtm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pwc.com/gx/en/sports-mega-events/news/sports-outlook-north-america-2014.j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MIT_Sloan_Sports_Analytics_Conferenc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hyperlink" Target="http://www.sloansportsconference.com/archive/video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pwc.com/us/en/industries/tmt/library/sports-outlook-north-america.html"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lobalsportmatters.com/business/2019/03/07/tv-is-biggest-driver-in-global-sport-league-revenu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ajor_professional_sports_leagues_in_the_United_States_and_Canad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n.wikipedia.org/wiki/List_of_professional_sports_leagu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List_of_professional_sports_leagues_by_revenue"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7B8338F-EDF1-D44C-8209-29B3B0FBF0F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315913" y="315913"/>
            <a:ext cx="4070350" cy="6221412"/>
          </a:xfrm>
        </p:spPr>
      </p:pic>
      <p:sp>
        <p:nvSpPr>
          <p:cNvPr id="6" name="Title 5">
            <a:extLst>
              <a:ext uri="{FF2B5EF4-FFF2-40B4-BE49-F238E27FC236}">
                <a16:creationId xmlns:a16="http://schemas.microsoft.com/office/drawing/2014/main" id="{ECB7F1B9-7FE0-A24A-B7EE-B58278811FA5}"/>
              </a:ext>
            </a:extLst>
          </p:cNvPr>
          <p:cNvSpPr>
            <a:spLocks noGrp="1"/>
          </p:cNvSpPr>
          <p:nvPr>
            <p:ph type="ctrTitle"/>
          </p:nvPr>
        </p:nvSpPr>
        <p:spPr>
          <a:xfrm>
            <a:off x="4740275" y="1452631"/>
            <a:ext cx="6694647" cy="2448083"/>
          </a:xfrm>
        </p:spPr>
        <p:txBody>
          <a:bodyPr/>
          <a:lstStyle/>
          <a:p>
            <a:r>
              <a:rPr lang="en-US" sz="4000" spc="-150" dirty="0"/>
              <a:t>Sports Analytics</a:t>
            </a:r>
            <a:br>
              <a:rPr lang="en-US" sz="4000" spc="-150" dirty="0"/>
            </a:br>
            <a:r>
              <a:rPr lang="en-US" sz="4000" spc="-150" dirty="0"/>
              <a:t>SPORTS IS BIG BUSINESS</a:t>
            </a:r>
            <a:br>
              <a:rPr lang="en-US" sz="4000" spc="-150" dirty="0"/>
            </a:br>
            <a:endParaRPr lang="en-US" sz="4000" spc="-150" dirty="0"/>
          </a:p>
        </p:txBody>
      </p:sp>
      <p:sp>
        <p:nvSpPr>
          <p:cNvPr id="4" name="Text Placeholder 3">
            <a:extLst>
              <a:ext uri="{FF2B5EF4-FFF2-40B4-BE49-F238E27FC236}">
                <a16:creationId xmlns:a16="http://schemas.microsoft.com/office/drawing/2014/main" id="{D6EAD200-B712-1548-A7A5-E6BAE1D0A002}"/>
              </a:ext>
            </a:extLst>
          </p:cNvPr>
          <p:cNvSpPr>
            <a:spLocks noGrp="1"/>
          </p:cNvSpPr>
          <p:nvPr>
            <p:ph type="body" sz="quarter" idx="13"/>
          </p:nvPr>
        </p:nvSpPr>
        <p:spPr/>
        <p:txBody>
          <a:bodyPr/>
          <a:lstStyle/>
          <a:p>
            <a:r>
              <a:rPr lang="en-US" dirty="0"/>
              <a:t>August  2019</a:t>
            </a:r>
          </a:p>
        </p:txBody>
      </p:sp>
      <p:pic>
        <p:nvPicPr>
          <p:cNvPr id="5" name="Picture 4">
            <a:extLst>
              <a:ext uri="{FF2B5EF4-FFF2-40B4-BE49-F238E27FC236}">
                <a16:creationId xmlns:a16="http://schemas.microsoft.com/office/drawing/2014/main" id="{BFC7C1F0-2E7B-2946-8B3F-8644E024F5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385" y="3353118"/>
            <a:ext cx="2841264" cy="542943"/>
          </a:xfrm>
          <a:prstGeom prst="rect">
            <a:avLst/>
          </a:prstGeom>
        </p:spPr>
      </p:pic>
      <p:sp>
        <p:nvSpPr>
          <p:cNvPr id="10" name="Rectangle 9">
            <a:extLst>
              <a:ext uri="{FF2B5EF4-FFF2-40B4-BE49-F238E27FC236}">
                <a16:creationId xmlns:a16="http://schemas.microsoft.com/office/drawing/2014/main" id="{B1EE0CCC-83C2-764B-A3B2-2B41264DDD08}"/>
              </a:ext>
            </a:extLst>
          </p:cNvPr>
          <p:cNvSpPr/>
          <p:nvPr/>
        </p:nvSpPr>
        <p:spPr>
          <a:xfrm>
            <a:off x="170986" y="170985"/>
            <a:ext cx="11842594" cy="6512313"/>
          </a:xfrm>
          <a:prstGeom prst="rect">
            <a:avLst/>
          </a:prstGeom>
          <a:noFill/>
          <a:ln w="355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highlight>
                <a:srgbClr val="394951"/>
              </a:highlight>
            </a:endParaRPr>
          </a:p>
        </p:txBody>
      </p:sp>
    </p:spTree>
    <p:extLst>
      <p:ext uri="{BB962C8B-B14F-4D97-AF65-F5344CB8AC3E}">
        <p14:creationId xmlns:p14="http://schemas.microsoft.com/office/powerpoint/2010/main" val="408486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International Soccer Revenues </a:t>
            </a:r>
          </a:p>
        </p:txBody>
      </p:sp>
      <p:sp>
        <p:nvSpPr>
          <p:cNvPr id="3" name="Content Placeholder 2"/>
          <p:cNvSpPr>
            <a:spLocks noGrp="1"/>
          </p:cNvSpPr>
          <p:nvPr>
            <p:ph idx="1"/>
          </p:nvPr>
        </p:nvSpPr>
        <p:spPr/>
        <p:txBody>
          <a:bodyPr>
            <a:normAutofit fontScale="85000" lnSpcReduction="20000"/>
          </a:bodyPr>
          <a:lstStyle/>
          <a:p>
            <a:r>
              <a:rPr lang="en-US" dirty="0"/>
              <a:t>$5.3B   	Premier League </a:t>
            </a:r>
          </a:p>
          <a:p>
            <a:r>
              <a:rPr lang="en-US" dirty="0"/>
              <a:t>$4.2B	La Liga (Spain)</a:t>
            </a:r>
          </a:p>
          <a:p>
            <a:r>
              <a:rPr lang="en-US" dirty="0"/>
              <a:t>$3.8B	Bundesliga (Germany)</a:t>
            </a:r>
          </a:p>
          <a:p>
            <a:r>
              <a:rPr lang="en-US" dirty="0"/>
              <a:t>$2.3B	Serie A (Italy)</a:t>
            </a:r>
          </a:p>
          <a:p>
            <a:r>
              <a:rPr lang="en-US" dirty="0"/>
              <a:t>$2.1B	UEFA League </a:t>
            </a:r>
          </a:p>
          <a:p>
            <a:r>
              <a:rPr lang="en-US" dirty="0"/>
              <a:t>$1.6B	Ligue 1 (France)</a:t>
            </a:r>
          </a:p>
          <a:p>
            <a:r>
              <a:rPr lang="en-US" dirty="0"/>
              <a:t>$1.3B	Campeonato (Brazil)</a:t>
            </a:r>
          </a:p>
          <a:p>
            <a:r>
              <a:rPr lang="en-US" dirty="0"/>
              <a:t>And on and on</a:t>
            </a:r>
          </a:p>
        </p:txBody>
      </p:sp>
      <p:sp>
        <p:nvSpPr>
          <p:cNvPr id="4" name="Footer Placeholder 3"/>
          <p:cNvSpPr>
            <a:spLocks noGrp="1"/>
          </p:cNvSpPr>
          <p:nvPr>
            <p:ph type="ftr" sz="quarter" idx="11"/>
          </p:nvPr>
        </p:nvSpPr>
        <p:spPr/>
        <p:txBody>
          <a:bodyPr/>
          <a:lstStyle/>
          <a:p>
            <a:r>
              <a:rPr lang="en-US" dirty="0"/>
              <a:t> </a:t>
            </a:r>
          </a:p>
        </p:txBody>
      </p:sp>
      <p:sp>
        <p:nvSpPr>
          <p:cNvPr id="7" name="TextBox 6"/>
          <p:cNvSpPr txBox="1"/>
          <p:nvPr/>
        </p:nvSpPr>
        <p:spPr>
          <a:xfrm>
            <a:off x="2590400" y="6447520"/>
            <a:ext cx="7211205" cy="307777"/>
          </a:xfrm>
          <a:prstGeom prst="rect">
            <a:avLst/>
          </a:prstGeom>
          <a:solidFill>
            <a:schemeClr val="bg1"/>
          </a:solidFill>
        </p:spPr>
        <p:txBody>
          <a:bodyPr wrap="none" rtlCol="0">
            <a:spAutoFit/>
          </a:bodyPr>
          <a:lstStyle/>
          <a:p>
            <a:r>
              <a:rPr lang="en-US" sz="1400" dirty="0"/>
              <a:t>Source: Leaguehttps://en.wikipedia.org/wiki/List_of_professional_sports_leagues_by_revenue /</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7910" y="390914"/>
            <a:ext cx="3388845" cy="196137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9285" y="3761625"/>
            <a:ext cx="2697470" cy="2369962"/>
          </a:xfrm>
          <a:prstGeom prst="rect">
            <a:avLst/>
          </a:prstGeom>
        </p:spPr>
      </p:pic>
      <p:pic>
        <p:nvPicPr>
          <p:cNvPr id="10" name="Picture 9">
            <a:extLst>
              <a:ext uri="{FF2B5EF4-FFF2-40B4-BE49-F238E27FC236}">
                <a16:creationId xmlns:a16="http://schemas.microsoft.com/office/drawing/2014/main" id="{765E2452-D6EF-40D1-A7CA-5F2B07E80BB7}"/>
              </a:ext>
            </a:extLst>
          </p:cNvPr>
          <p:cNvPicPr>
            <a:picLocks noChangeAspect="1"/>
          </p:cNvPicPr>
          <p:nvPr/>
        </p:nvPicPr>
        <p:blipFill>
          <a:blip r:embed="rId5"/>
          <a:stretch>
            <a:fillRect/>
          </a:stretch>
        </p:blipFill>
        <p:spPr>
          <a:xfrm>
            <a:off x="6916737" y="2332875"/>
            <a:ext cx="4210050" cy="1428750"/>
          </a:xfrm>
          <a:prstGeom prst="rect">
            <a:avLst/>
          </a:prstGeom>
        </p:spPr>
      </p:pic>
    </p:spTree>
    <p:extLst>
      <p:ext uri="{BB962C8B-B14F-4D97-AF65-F5344CB8AC3E}">
        <p14:creationId xmlns:p14="http://schemas.microsoft.com/office/powerpoint/2010/main" val="152914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Soccer Valuations Are Huge</a:t>
            </a:r>
          </a:p>
        </p:txBody>
      </p:sp>
      <p:sp>
        <p:nvSpPr>
          <p:cNvPr id="3" name="Content Placeholder 2"/>
          <p:cNvSpPr>
            <a:spLocks noGrp="1"/>
          </p:cNvSpPr>
          <p:nvPr>
            <p:ph idx="1"/>
          </p:nvPr>
        </p:nvSpPr>
        <p:spPr>
          <a:xfrm>
            <a:off x="782589" y="1474485"/>
            <a:ext cx="3903711" cy="4344705"/>
          </a:xfrm>
        </p:spPr>
        <p:txBody>
          <a:bodyPr/>
          <a:lstStyle/>
          <a:p>
            <a:r>
              <a:rPr lang="en-US" sz="2400" b="1" dirty="0"/>
              <a:t>Manchester United is the most valuable team, worth $4.12B, with $254M of revenue. </a:t>
            </a:r>
          </a:p>
        </p:txBody>
      </p:sp>
      <p:sp>
        <p:nvSpPr>
          <p:cNvPr id="4" name="Footer Placeholder 3"/>
          <p:cNvSpPr>
            <a:spLocks noGrp="1"/>
          </p:cNvSpPr>
          <p:nvPr>
            <p:ph type="ftr" sz="quarter" idx="11"/>
          </p:nvPr>
        </p:nvSpPr>
        <p:spPr/>
        <p:txBody>
          <a:bodyPr/>
          <a:lstStyle/>
          <a:p>
            <a:r>
              <a:rPr lang="en-US" dirty="0"/>
              <a:t> </a:t>
            </a:r>
          </a:p>
        </p:txBody>
      </p:sp>
      <p:sp>
        <p:nvSpPr>
          <p:cNvPr id="7" name="TextBox 6"/>
          <p:cNvSpPr txBox="1"/>
          <p:nvPr/>
        </p:nvSpPr>
        <p:spPr>
          <a:xfrm>
            <a:off x="1068387" y="6475907"/>
            <a:ext cx="10340844" cy="276999"/>
          </a:xfrm>
          <a:prstGeom prst="rect">
            <a:avLst/>
          </a:prstGeom>
          <a:solidFill>
            <a:schemeClr val="bg1"/>
          </a:solidFill>
        </p:spPr>
        <p:txBody>
          <a:bodyPr wrap="none" rtlCol="0">
            <a:spAutoFit/>
          </a:bodyPr>
          <a:lstStyle/>
          <a:p>
            <a:r>
              <a:rPr lang="en-US" sz="1200" dirty="0"/>
              <a:t>Source; </a:t>
            </a:r>
            <a:r>
              <a:rPr lang="en-US" sz="1200" dirty="0">
                <a:hlinkClick r:id="rId2"/>
              </a:rPr>
              <a:t>https://www.forbes.com/sites/forbespr/2018/06/12/forbes-releases-15th-annual-list-of-the-worlds-most-valuable-soccer-teams/#2915f8924762</a:t>
            </a:r>
            <a:endParaRPr lang="en-US" sz="1200" dirty="0"/>
          </a:p>
        </p:txBody>
      </p:sp>
      <p:pic>
        <p:nvPicPr>
          <p:cNvPr id="10" name="Picture 9">
            <a:extLst>
              <a:ext uri="{FF2B5EF4-FFF2-40B4-BE49-F238E27FC236}">
                <a16:creationId xmlns:a16="http://schemas.microsoft.com/office/drawing/2014/main" id="{B862D6EF-686D-44EE-B24A-306E97026991}"/>
              </a:ext>
            </a:extLst>
          </p:cNvPr>
          <p:cNvPicPr>
            <a:picLocks noChangeAspect="1"/>
          </p:cNvPicPr>
          <p:nvPr/>
        </p:nvPicPr>
        <p:blipFill>
          <a:blip r:embed="rId3"/>
          <a:stretch>
            <a:fillRect/>
          </a:stretch>
        </p:blipFill>
        <p:spPr>
          <a:xfrm>
            <a:off x="6096000" y="1628190"/>
            <a:ext cx="4324350" cy="4191000"/>
          </a:xfrm>
          <a:prstGeom prst="rect">
            <a:avLst/>
          </a:prstGeom>
        </p:spPr>
      </p:pic>
      <p:pic>
        <p:nvPicPr>
          <p:cNvPr id="11" name="Picture 10">
            <a:extLst>
              <a:ext uri="{FF2B5EF4-FFF2-40B4-BE49-F238E27FC236}">
                <a16:creationId xmlns:a16="http://schemas.microsoft.com/office/drawing/2014/main" id="{AA965B15-1AB3-441E-868C-79FEA5D340C8}"/>
              </a:ext>
            </a:extLst>
          </p:cNvPr>
          <p:cNvPicPr>
            <a:picLocks noChangeAspect="1"/>
          </p:cNvPicPr>
          <p:nvPr/>
        </p:nvPicPr>
        <p:blipFill>
          <a:blip r:embed="rId4"/>
          <a:stretch>
            <a:fillRect/>
          </a:stretch>
        </p:blipFill>
        <p:spPr>
          <a:xfrm>
            <a:off x="1243012" y="3723690"/>
            <a:ext cx="2047875" cy="2076450"/>
          </a:xfrm>
          <a:prstGeom prst="rect">
            <a:avLst/>
          </a:prstGeom>
        </p:spPr>
      </p:pic>
    </p:spTree>
    <p:extLst>
      <p:ext uri="{BB962C8B-B14F-4D97-AF65-F5344CB8AC3E}">
        <p14:creationId xmlns:p14="http://schemas.microsoft.com/office/powerpoint/2010/main" val="373004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Cricket Has Big Revenues, Too!</a:t>
            </a:r>
          </a:p>
        </p:txBody>
      </p:sp>
      <p:sp>
        <p:nvSpPr>
          <p:cNvPr id="3" name="Content Placeholder 2"/>
          <p:cNvSpPr>
            <a:spLocks noGrp="1"/>
          </p:cNvSpPr>
          <p:nvPr>
            <p:ph idx="1"/>
          </p:nvPr>
        </p:nvSpPr>
        <p:spPr>
          <a:xfrm>
            <a:off x="765546" y="1783840"/>
            <a:ext cx="3211031" cy="4344705"/>
          </a:xfrm>
        </p:spPr>
        <p:txBody>
          <a:bodyPr>
            <a:normAutofit fontScale="85000" lnSpcReduction="20000"/>
          </a:bodyPr>
          <a:lstStyle/>
          <a:p>
            <a:r>
              <a:rPr lang="en-US" dirty="0"/>
              <a:t>Indian Premier League; Brand Value $6.3B (2017, not revenue)</a:t>
            </a:r>
          </a:p>
          <a:p>
            <a:r>
              <a:rPr lang="en-US" dirty="0"/>
              <a:t>Big revenue sport in England, India and all the  Commonwealth countries</a:t>
            </a:r>
          </a:p>
        </p:txBody>
      </p:sp>
      <p:sp>
        <p:nvSpPr>
          <p:cNvPr id="4" name="Footer Placeholder 3"/>
          <p:cNvSpPr>
            <a:spLocks noGrp="1"/>
          </p:cNvSpPr>
          <p:nvPr>
            <p:ph type="ftr" sz="quarter" idx="11"/>
          </p:nvPr>
        </p:nvSpPr>
        <p:spPr/>
        <p:txBody>
          <a:bodyPr/>
          <a:lstStyle/>
          <a:p>
            <a:r>
              <a:rPr lang="en-US" dirty="0"/>
              <a:t> </a:t>
            </a:r>
          </a:p>
        </p:txBody>
      </p:sp>
      <p:pic>
        <p:nvPicPr>
          <p:cNvPr id="8" name="Picture 7"/>
          <p:cNvPicPr>
            <a:picLocks noChangeAspect="1"/>
          </p:cNvPicPr>
          <p:nvPr/>
        </p:nvPicPr>
        <p:blipFill>
          <a:blip r:embed="rId3"/>
          <a:stretch>
            <a:fillRect/>
          </a:stretch>
        </p:blipFill>
        <p:spPr>
          <a:xfrm>
            <a:off x="4260762" y="1635583"/>
            <a:ext cx="6866025" cy="4641221"/>
          </a:xfrm>
          <a:prstGeom prst="rect">
            <a:avLst/>
          </a:prstGeom>
        </p:spPr>
      </p:pic>
      <p:sp>
        <p:nvSpPr>
          <p:cNvPr id="9" name="TextBox 8"/>
          <p:cNvSpPr txBox="1"/>
          <p:nvPr/>
        </p:nvSpPr>
        <p:spPr>
          <a:xfrm>
            <a:off x="1728887" y="6488560"/>
            <a:ext cx="9027792" cy="276999"/>
          </a:xfrm>
          <a:prstGeom prst="rect">
            <a:avLst/>
          </a:prstGeom>
          <a:solidFill>
            <a:schemeClr val="bg1"/>
          </a:solidFill>
        </p:spPr>
        <p:txBody>
          <a:bodyPr wrap="none" rtlCol="0">
            <a:spAutoFit/>
          </a:bodyPr>
          <a:lstStyle/>
          <a:p>
            <a:r>
              <a:rPr lang="en-US" sz="1200" dirty="0"/>
              <a:t>Source; http://www.dailymail.co.uk/indiahome/indianews/article-2338491/Scandal-hit-BCCI-makes-highest-profit-Test-playing-countries.html</a:t>
            </a:r>
          </a:p>
        </p:txBody>
      </p:sp>
    </p:spTree>
    <p:extLst>
      <p:ext uri="{BB962C8B-B14F-4D97-AF65-F5344CB8AC3E}">
        <p14:creationId xmlns:p14="http://schemas.microsoft.com/office/powerpoint/2010/main" val="62576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9184-FE12-4238-8774-C2BF9BC38B65}"/>
              </a:ext>
            </a:extLst>
          </p:cNvPr>
          <p:cNvSpPr>
            <a:spLocks noGrp="1"/>
          </p:cNvSpPr>
          <p:nvPr>
            <p:ph type="title"/>
          </p:nvPr>
        </p:nvSpPr>
        <p:spPr/>
        <p:txBody>
          <a:bodyPr/>
          <a:lstStyle/>
          <a:p>
            <a:r>
              <a:rPr lang="en-US" dirty="0"/>
              <a:t>Media</a:t>
            </a:r>
          </a:p>
        </p:txBody>
      </p:sp>
      <p:sp>
        <p:nvSpPr>
          <p:cNvPr id="3" name="Content Placeholder 2">
            <a:extLst>
              <a:ext uri="{FF2B5EF4-FFF2-40B4-BE49-F238E27FC236}">
                <a16:creationId xmlns:a16="http://schemas.microsoft.com/office/drawing/2014/main" id="{3E89449C-5EDF-4163-91FE-171FA522C85B}"/>
              </a:ext>
            </a:extLst>
          </p:cNvPr>
          <p:cNvSpPr>
            <a:spLocks noGrp="1"/>
          </p:cNvSpPr>
          <p:nvPr>
            <p:ph idx="1"/>
          </p:nvPr>
        </p:nvSpPr>
        <p:spPr>
          <a:xfrm>
            <a:off x="685800" y="1865596"/>
            <a:ext cx="3629025" cy="4532882"/>
          </a:xfrm>
        </p:spPr>
        <p:txBody>
          <a:bodyPr>
            <a:normAutofit fontScale="92500" lnSpcReduction="10000"/>
          </a:bodyPr>
          <a:lstStyle/>
          <a:p>
            <a:r>
              <a:rPr lang="en-US" sz="1600" b="1" u="sng" dirty="0">
                <a:hlinkClick r:id="rId2"/>
              </a:rPr>
              <a:t>According to Statista</a:t>
            </a:r>
            <a:r>
              <a:rPr lang="en-US" sz="1600" dirty="0"/>
              <a:t>, the NFL will collect $54.6 billion from TV contracts with FOX (runs from 2014-2022), CBS (2014-2022), NBC (2014-2022), ESPN (2014-2021) and DirecTV (2015-2022).</a:t>
            </a:r>
          </a:p>
          <a:p>
            <a:r>
              <a:rPr lang="en-US" sz="1600" dirty="0"/>
              <a:t>With so many people watching the Super Bowl, the networks command ever-increasing ad rates for 30- and 60-second commercials. For Super Bowl LII, </a:t>
            </a:r>
            <a:r>
              <a:rPr lang="en-US" sz="1600" b="1" u="sng" dirty="0">
                <a:hlinkClick r:id="rId3"/>
              </a:rPr>
              <a:t>NBC charged $5 million for a 30-second commercial spot</a:t>
            </a:r>
            <a:r>
              <a:rPr lang="en-US" sz="1600" dirty="0"/>
              <a:t> and exceeded $1.4 billion in ad revenue. For Super Bowl LIII, CBS charged between $5.1 and $5.3 million for a 30-second spot.</a:t>
            </a:r>
          </a:p>
        </p:txBody>
      </p:sp>
      <p:pic>
        <p:nvPicPr>
          <p:cNvPr id="4" name="Picture 3">
            <a:extLst>
              <a:ext uri="{FF2B5EF4-FFF2-40B4-BE49-F238E27FC236}">
                <a16:creationId xmlns:a16="http://schemas.microsoft.com/office/drawing/2014/main" id="{79588961-12A5-4B4D-8518-7B9DCA25E485}"/>
              </a:ext>
            </a:extLst>
          </p:cNvPr>
          <p:cNvPicPr>
            <a:picLocks noChangeAspect="1"/>
          </p:cNvPicPr>
          <p:nvPr/>
        </p:nvPicPr>
        <p:blipFill>
          <a:blip r:embed="rId4"/>
          <a:stretch>
            <a:fillRect/>
          </a:stretch>
        </p:blipFill>
        <p:spPr>
          <a:xfrm>
            <a:off x="4526281" y="488097"/>
            <a:ext cx="7448550" cy="5791200"/>
          </a:xfrm>
          <a:prstGeom prst="rect">
            <a:avLst/>
          </a:prstGeom>
        </p:spPr>
      </p:pic>
      <p:sp>
        <p:nvSpPr>
          <p:cNvPr id="5" name="TextBox 4">
            <a:extLst>
              <a:ext uri="{FF2B5EF4-FFF2-40B4-BE49-F238E27FC236}">
                <a16:creationId xmlns:a16="http://schemas.microsoft.com/office/drawing/2014/main" id="{42464C6C-C281-4633-9602-5C49ABCA8E51}"/>
              </a:ext>
            </a:extLst>
          </p:cNvPr>
          <p:cNvSpPr txBox="1"/>
          <p:nvPr/>
        </p:nvSpPr>
        <p:spPr>
          <a:xfrm>
            <a:off x="857250" y="6398478"/>
            <a:ext cx="9014006" cy="307777"/>
          </a:xfrm>
          <a:prstGeom prst="rect">
            <a:avLst/>
          </a:prstGeom>
          <a:noFill/>
        </p:spPr>
        <p:txBody>
          <a:bodyPr wrap="none" rtlCol="0">
            <a:spAutoFit/>
          </a:bodyPr>
          <a:lstStyle/>
          <a:p>
            <a:r>
              <a:rPr lang="en-US" sz="1400" dirty="0"/>
              <a:t>Source: </a:t>
            </a:r>
            <a:r>
              <a:rPr lang="en-US" sz="1400" dirty="0">
                <a:hlinkClick r:id="rId5"/>
              </a:rPr>
              <a:t>https://globalsportmatters.com/business/2019/03/07/tv-is-biggest-driver-in-global-sport-league-revenue/</a:t>
            </a:r>
            <a:endParaRPr lang="en-US" sz="1400" dirty="0"/>
          </a:p>
        </p:txBody>
      </p:sp>
      <p:pic>
        <p:nvPicPr>
          <p:cNvPr id="6" name="Picture 5">
            <a:extLst>
              <a:ext uri="{FF2B5EF4-FFF2-40B4-BE49-F238E27FC236}">
                <a16:creationId xmlns:a16="http://schemas.microsoft.com/office/drawing/2014/main" id="{6E2202B6-E4E5-49EE-AB46-3D749B5629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14574" y="1408304"/>
            <a:ext cx="1990725" cy="756167"/>
          </a:xfrm>
          <a:prstGeom prst="rect">
            <a:avLst/>
          </a:prstGeom>
        </p:spPr>
      </p:pic>
    </p:spTree>
    <p:extLst>
      <p:ext uri="{BB962C8B-B14F-4D97-AF65-F5344CB8AC3E}">
        <p14:creationId xmlns:p14="http://schemas.microsoft.com/office/powerpoint/2010/main" val="68437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51A464D-BDB7-479B-9CBC-3589CDBC7AE9}"/>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BFB6F40A-5B4D-48B6-84C9-6DD45B2CFA16}"/>
              </a:ext>
            </a:extLst>
          </p:cNvPr>
          <p:cNvSpPr>
            <a:spLocks noGrp="1"/>
          </p:cNvSpPr>
          <p:nvPr>
            <p:ph type="body" sz="quarter" idx="10"/>
          </p:nvPr>
        </p:nvSpPr>
        <p:spPr/>
        <p:txBody>
          <a:bodyPr/>
          <a:lstStyle/>
          <a:p>
            <a:r>
              <a:rPr lang="en-US" dirty="0"/>
              <a:t>College Revenues </a:t>
            </a:r>
          </a:p>
        </p:txBody>
      </p:sp>
    </p:spTree>
    <p:extLst>
      <p:ext uri="{BB962C8B-B14F-4D97-AF65-F5344CB8AC3E}">
        <p14:creationId xmlns:p14="http://schemas.microsoft.com/office/powerpoint/2010/main" val="329638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Sport is Big Business </a:t>
            </a:r>
            <a:br>
              <a:rPr lang="en-US" dirty="0"/>
            </a:br>
            <a:r>
              <a:rPr lang="en-US" dirty="0"/>
              <a:t>for USA Colleges</a:t>
            </a:r>
          </a:p>
        </p:txBody>
      </p:sp>
      <p:sp>
        <p:nvSpPr>
          <p:cNvPr id="3" name="Content Placeholder 2"/>
          <p:cNvSpPr>
            <a:spLocks noGrp="1"/>
          </p:cNvSpPr>
          <p:nvPr>
            <p:ph idx="1"/>
          </p:nvPr>
        </p:nvSpPr>
        <p:spPr>
          <a:xfrm>
            <a:off x="1221749" y="1850414"/>
            <a:ext cx="7008163" cy="4776752"/>
          </a:xfrm>
        </p:spPr>
        <p:txBody>
          <a:bodyPr>
            <a:normAutofit fontScale="92500" lnSpcReduction="20000"/>
          </a:bodyPr>
          <a:lstStyle/>
          <a:p>
            <a:r>
              <a:rPr lang="en-US" dirty="0"/>
              <a:t>31 schools* generate more than $100M/year in revenues</a:t>
            </a:r>
          </a:p>
          <a:p>
            <a:r>
              <a:rPr lang="en-US" dirty="0"/>
              <a:t>College Football 	$3.4B</a:t>
            </a:r>
          </a:p>
          <a:p>
            <a:pPr lvl="1"/>
            <a:r>
              <a:rPr lang="en-US" sz="2400" dirty="0"/>
              <a:t>Includes the ESPN 12 year contract at $5.6B to broadcast playoffs and 6 bowls ($470M/year)</a:t>
            </a:r>
          </a:p>
          <a:p>
            <a:r>
              <a:rPr lang="en-US" dirty="0"/>
              <a:t>College Basketball  $1.4B (est.)</a:t>
            </a:r>
          </a:p>
          <a:p>
            <a:pPr lvl="1"/>
            <a:r>
              <a:rPr lang="en-US" sz="2000" dirty="0"/>
              <a:t>$10.8B 14 year contract with CBS Sports/Turner </a:t>
            </a:r>
          </a:p>
          <a:p>
            <a:r>
              <a:rPr lang="en-US" dirty="0"/>
              <a:t>NCAA generated     $918M </a:t>
            </a:r>
            <a:r>
              <a:rPr lang="en-US" sz="2400" dirty="0"/>
              <a:t>(2013)</a:t>
            </a:r>
          </a:p>
          <a:p>
            <a:endParaRPr lang="en-US" sz="1600" dirty="0"/>
          </a:p>
          <a:p>
            <a:pPr marL="0" indent="0">
              <a:buNone/>
            </a:pPr>
            <a:r>
              <a:rPr lang="en-US" sz="2400" dirty="0"/>
              <a:t>* Private schools like USC and Stanford not included</a:t>
            </a:r>
          </a:p>
          <a:p>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4294967295"/>
          </p:nvPr>
        </p:nvSpPr>
        <p:spPr>
          <a:xfrm>
            <a:off x="10700558" y="6492875"/>
            <a:ext cx="1312025" cy="365125"/>
          </a:xfrm>
          <a:prstGeom prst="rect">
            <a:avLst/>
          </a:prstGeom>
        </p:spPr>
        <p:txBody>
          <a:bodyPr/>
          <a:lstStyle/>
          <a:p>
            <a:endParaRPr lang="en-US" dirty="0"/>
          </a:p>
        </p:txBody>
      </p:sp>
      <p:sp>
        <p:nvSpPr>
          <p:cNvPr id="10" name="TextBox 9"/>
          <p:cNvSpPr txBox="1"/>
          <p:nvPr/>
        </p:nvSpPr>
        <p:spPr>
          <a:xfrm>
            <a:off x="5996283" y="6447373"/>
            <a:ext cx="3919919" cy="307777"/>
          </a:xfrm>
          <a:prstGeom prst="rect">
            <a:avLst/>
          </a:prstGeom>
          <a:noFill/>
        </p:spPr>
        <p:txBody>
          <a:bodyPr wrap="none" rtlCol="0">
            <a:spAutoFit/>
          </a:bodyPr>
          <a:lstStyle/>
          <a:p>
            <a:r>
              <a:rPr lang="en-US" sz="1400" dirty="0"/>
              <a:t>Source; http://sports.usatoday.com/ncaa/finances/</a:t>
            </a:r>
          </a:p>
        </p:txBody>
      </p:sp>
      <p:sp>
        <p:nvSpPr>
          <p:cNvPr id="14" name="TextBox 13"/>
          <p:cNvSpPr txBox="1"/>
          <p:nvPr/>
        </p:nvSpPr>
        <p:spPr>
          <a:xfrm>
            <a:off x="1221749" y="6473277"/>
            <a:ext cx="3989554" cy="307777"/>
          </a:xfrm>
          <a:prstGeom prst="rect">
            <a:avLst/>
          </a:prstGeom>
          <a:solidFill>
            <a:schemeClr val="bg1"/>
          </a:solidFill>
        </p:spPr>
        <p:txBody>
          <a:bodyPr wrap="none" rtlCol="0">
            <a:spAutoFit/>
          </a:bodyPr>
          <a:lstStyle/>
          <a:p>
            <a:r>
              <a:rPr lang="en-US" sz="1400" dirty="0"/>
              <a:t>Source: </a:t>
            </a:r>
            <a:r>
              <a:rPr lang="en-US" sz="1400" dirty="0">
                <a:hlinkClick r:id="rId3"/>
              </a:rPr>
              <a:t>https://sports.usatoday.com/ncaa/finances/</a:t>
            </a:r>
            <a:endParaRPr lang="en-US" sz="1400" dirty="0"/>
          </a:p>
        </p:txBody>
      </p:sp>
      <p:pic>
        <p:nvPicPr>
          <p:cNvPr id="7" name="Picture 6">
            <a:extLst>
              <a:ext uri="{FF2B5EF4-FFF2-40B4-BE49-F238E27FC236}">
                <a16:creationId xmlns:a16="http://schemas.microsoft.com/office/drawing/2014/main" id="{BA6E3E9F-A709-41CD-AC33-39371D798BFC}"/>
              </a:ext>
            </a:extLst>
          </p:cNvPr>
          <p:cNvPicPr>
            <a:picLocks noChangeAspect="1"/>
          </p:cNvPicPr>
          <p:nvPr/>
        </p:nvPicPr>
        <p:blipFill>
          <a:blip r:embed="rId4"/>
          <a:stretch>
            <a:fillRect/>
          </a:stretch>
        </p:blipFill>
        <p:spPr>
          <a:xfrm>
            <a:off x="8502345" y="102850"/>
            <a:ext cx="1571625" cy="5972175"/>
          </a:xfrm>
          <a:prstGeom prst="rect">
            <a:avLst/>
          </a:prstGeom>
        </p:spPr>
      </p:pic>
      <p:pic>
        <p:nvPicPr>
          <p:cNvPr id="11" name="Picture 10">
            <a:extLst>
              <a:ext uri="{FF2B5EF4-FFF2-40B4-BE49-F238E27FC236}">
                <a16:creationId xmlns:a16="http://schemas.microsoft.com/office/drawing/2014/main" id="{6F763549-BC4E-4FBB-9E5C-85E9331F4D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97594" y="102850"/>
            <a:ext cx="956065" cy="5918500"/>
          </a:xfrm>
          <a:prstGeom prst="rect">
            <a:avLst/>
          </a:prstGeom>
        </p:spPr>
      </p:pic>
    </p:spTree>
    <p:extLst>
      <p:ext uri="{BB962C8B-B14F-4D97-AF65-F5344CB8AC3E}">
        <p14:creationId xmlns:p14="http://schemas.microsoft.com/office/powerpoint/2010/main" val="31643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D82C-5D98-4152-AB34-DE9A5666D4CF}"/>
              </a:ext>
            </a:extLst>
          </p:cNvPr>
          <p:cNvSpPr>
            <a:spLocks noGrp="1"/>
          </p:cNvSpPr>
          <p:nvPr>
            <p:ph type="title"/>
          </p:nvPr>
        </p:nvSpPr>
        <p:spPr/>
        <p:txBody>
          <a:bodyPr/>
          <a:lstStyle/>
          <a:p>
            <a:r>
              <a:rPr lang="en-US" dirty="0"/>
              <a:t>College Revenues </a:t>
            </a:r>
          </a:p>
        </p:txBody>
      </p:sp>
      <p:pic>
        <p:nvPicPr>
          <p:cNvPr id="5" name="Content Placeholder 4">
            <a:extLst>
              <a:ext uri="{FF2B5EF4-FFF2-40B4-BE49-F238E27FC236}">
                <a16:creationId xmlns:a16="http://schemas.microsoft.com/office/drawing/2014/main" id="{79B2AE85-1991-4B34-A94E-6F71392CD96C}"/>
              </a:ext>
            </a:extLst>
          </p:cNvPr>
          <p:cNvPicPr>
            <a:picLocks noGrp="1" noChangeAspect="1"/>
          </p:cNvPicPr>
          <p:nvPr>
            <p:ph idx="1"/>
          </p:nvPr>
        </p:nvPicPr>
        <p:blipFill>
          <a:blip r:embed="rId2"/>
          <a:stretch>
            <a:fillRect/>
          </a:stretch>
        </p:blipFill>
        <p:spPr>
          <a:xfrm>
            <a:off x="6773917" y="3917097"/>
            <a:ext cx="4819650" cy="2362200"/>
          </a:xfrm>
          <a:prstGeom prst="rect">
            <a:avLst/>
          </a:prstGeom>
        </p:spPr>
      </p:pic>
      <p:sp>
        <p:nvSpPr>
          <p:cNvPr id="4" name="Footer Placeholder 3">
            <a:extLst>
              <a:ext uri="{FF2B5EF4-FFF2-40B4-BE49-F238E27FC236}">
                <a16:creationId xmlns:a16="http://schemas.microsoft.com/office/drawing/2014/main" id="{B9D1BE73-23C8-46ED-98A4-034F60D6C0FD}"/>
              </a:ext>
            </a:extLst>
          </p:cNvPr>
          <p:cNvSpPr>
            <a:spLocks noGrp="1"/>
          </p:cNvSpPr>
          <p:nvPr>
            <p:ph type="ftr" sz="quarter" idx="11"/>
          </p:nvPr>
        </p:nvSpPr>
        <p:spPr/>
        <p:txBody>
          <a:bodyPr/>
          <a:lstStyle/>
          <a:p>
            <a:r>
              <a:rPr lang="en-US"/>
              <a:t> </a:t>
            </a:r>
            <a:endParaRPr lang="en-US" dirty="0"/>
          </a:p>
        </p:txBody>
      </p:sp>
      <p:sp>
        <p:nvSpPr>
          <p:cNvPr id="6" name="TextBox 5">
            <a:extLst>
              <a:ext uri="{FF2B5EF4-FFF2-40B4-BE49-F238E27FC236}">
                <a16:creationId xmlns:a16="http://schemas.microsoft.com/office/drawing/2014/main" id="{4E4A267F-0058-475F-905C-FAB2FFA68DE2}"/>
              </a:ext>
            </a:extLst>
          </p:cNvPr>
          <p:cNvSpPr txBox="1"/>
          <p:nvPr/>
        </p:nvSpPr>
        <p:spPr>
          <a:xfrm>
            <a:off x="7213810" y="3547765"/>
            <a:ext cx="4289379" cy="338554"/>
          </a:xfrm>
          <a:prstGeom prst="rect">
            <a:avLst/>
          </a:prstGeom>
          <a:noFill/>
        </p:spPr>
        <p:txBody>
          <a:bodyPr wrap="none" rtlCol="0">
            <a:spAutoFit/>
          </a:bodyPr>
          <a:lstStyle/>
          <a:p>
            <a:r>
              <a:rPr lang="en-US" sz="1600" b="1" u="sng" dirty="0"/>
              <a:t>MARCH MADNESS BASKETBALL STATS: </a:t>
            </a:r>
          </a:p>
        </p:txBody>
      </p:sp>
      <p:pic>
        <p:nvPicPr>
          <p:cNvPr id="7" name="Picture 6">
            <a:extLst>
              <a:ext uri="{FF2B5EF4-FFF2-40B4-BE49-F238E27FC236}">
                <a16:creationId xmlns:a16="http://schemas.microsoft.com/office/drawing/2014/main" id="{CBAC9B22-CF3D-4440-A7BD-02995C6FDF9C}"/>
              </a:ext>
            </a:extLst>
          </p:cNvPr>
          <p:cNvPicPr>
            <a:picLocks noChangeAspect="1"/>
          </p:cNvPicPr>
          <p:nvPr/>
        </p:nvPicPr>
        <p:blipFill>
          <a:blip r:embed="rId3"/>
          <a:stretch>
            <a:fillRect/>
          </a:stretch>
        </p:blipFill>
        <p:spPr>
          <a:xfrm>
            <a:off x="734365" y="2632548"/>
            <a:ext cx="5133975" cy="2305050"/>
          </a:xfrm>
          <a:prstGeom prst="rect">
            <a:avLst/>
          </a:prstGeom>
        </p:spPr>
      </p:pic>
      <p:pic>
        <p:nvPicPr>
          <p:cNvPr id="8" name="Picture 7">
            <a:extLst>
              <a:ext uri="{FF2B5EF4-FFF2-40B4-BE49-F238E27FC236}">
                <a16:creationId xmlns:a16="http://schemas.microsoft.com/office/drawing/2014/main" id="{532B3FCD-0928-40D3-885C-EE3F44D688BD}"/>
              </a:ext>
            </a:extLst>
          </p:cNvPr>
          <p:cNvPicPr>
            <a:picLocks noChangeAspect="1"/>
          </p:cNvPicPr>
          <p:nvPr/>
        </p:nvPicPr>
        <p:blipFill>
          <a:blip r:embed="rId4"/>
          <a:stretch>
            <a:fillRect/>
          </a:stretch>
        </p:blipFill>
        <p:spPr>
          <a:xfrm>
            <a:off x="5633832" y="184315"/>
            <a:ext cx="5391150" cy="3219450"/>
          </a:xfrm>
          <a:prstGeom prst="rect">
            <a:avLst/>
          </a:prstGeom>
        </p:spPr>
      </p:pic>
      <p:sp>
        <p:nvSpPr>
          <p:cNvPr id="9" name="TextBox 8">
            <a:extLst>
              <a:ext uri="{FF2B5EF4-FFF2-40B4-BE49-F238E27FC236}">
                <a16:creationId xmlns:a16="http://schemas.microsoft.com/office/drawing/2014/main" id="{5CFE6EEA-99B3-4695-B1D6-E0AE39DBB699}"/>
              </a:ext>
            </a:extLst>
          </p:cNvPr>
          <p:cNvSpPr txBox="1"/>
          <p:nvPr/>
        </p:nvSpPr>
        <p:spPr>
          <a:xfrm>
            <a:off x="1405102" y="6027354"/>
            <a:ext cx="6656566" cy="646331"/>
          </a:xfrm>
          <a:prstGeom prst="rect">
            <a:avLst/>
          </a:prstGeom>
          <a:solidFill>
            <a:schemeClr val="bg1"/>
          </a:solidFill>
        </p:spPr>
        <p:txBody>
          <a:bodyPr wrap="none" rtlCol="0">
            <a:spAutoFit/>
          </a:bodyPr>
          <a:lstStyle/>
          <a:p>
            <a:r>
              <a:rPr lang="en-US" dirty="0"/>
              <a:t>VERY INTERESTING STUDY: </a:t>
            </a:r>
          </a:p>
          <a:p>
            <a:r>
              <a:rPr lang="en-US" dirty="0"/>
              <a:t>Source: https://www.murphy.senate.gov/download/madness-inc</a:t>
            </a:r>
          </a:p>
        </p:txBody>
      </p:sp>
    </p:spTree>
    <p:extLst>
      <p:ext uri="{BB962C8B-B14F-4D97-AF65-F5344CB8AC3E}">
        <p14:creationId xmlns:p14="http://schemas.microsoft.com/office/powerpoint/2010/main" val="149484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B918-00F8-4574-9AD4-AFB9DB7E8F82}"/>
              </a:ext>
            </a:extLst>
          </p:cNvPr>
          <p:cNvSpPr>
            <a:spLocks noGrp="1"/>
          </p:cNvSpPr>
          <p:nvPr>
            <p:ph type="title"/>
          </p:nvPr>
        </p:nvSpPr>
        <p:spPr/>
        <p:txBody>
          <a:bodyPr/>
          <a:lstStyle/>
          <a:p>
            <a:r>
              <a:rPr lang="en-US" dirty="0"/>
              <a:t>Football Drives Revenues, But Skewed Distribution</a:t>
            </a:r>
          </a:p>
        </p:txBody>
      </p:sp>
      <p:sp>
        <p:nvSpPr>
          <p:cNvPr id="3" name="Content Placeholder 2">
            <a:extLst>
              <a:ext uri="{FF2B5EF4-FFF2-40B4-BE49-F238E27FC236}">
                <a16:creationId xmlns:a16="http://schemas.microsoft.com/office/drawing/2014/main" id="{EA409F30-AEB1-4749-9432-8ADBF29F8DDF}"/>
              </a:ext>
            </a:extLst>
          </p:cNvPr>
          <p:cNvSpPr>
            <a:spLocks noGrp="1"/>
          </p:cNvSpPr>
          <p:nvPr>
            <p:ph idx="1"/>
          </p:nvPr>
        </p:nvSpPr>
        <p:spPr>
          <a:xfrm>
            <a:off x="825501" y="1693327"/>
            <a:ext cx="7418388" cy="4594190"/>
          </a:xfrm>
        </p:spPr>
        <p:txBody>
          <a:bodyPr>
            <a:normAutofit fontScale="85000" lnSpcReduction="20000"/>
          </a:bodyPr>
          <a:lstStyle/>
          <a:p>
            <a:r>
              <a:rPr lang="en-US" sz="2400" dirty="0"/>
              <a:t>College football, and to a lesser extent basketball, dominates the industry. The average FBS (Football Bowl Subdivision) school, which is any Division I school with a football team, makes more revenue from football, $31.9 million each year, than it does on the next 35 sports combined, $31.7 million.</a:t>
            </a:r>
          </a:p>
          <a:p>
            <a:r>
              <a:rPr lang="en-US" sz="2400" dirty="0"/>
              <a:t>Within football and basketball, an exclusive group of colleges bring in most of the money. The Power Five conferences (ACC, SEC, Big Ten, Big 12, Pac-12) include 65 of the most successful schools in college sports, both athletically and financially. Those programs brought in more than $7.6 billion in revenue last year. </a:t>
            </a:r>
          </a:p>
          <a:p>
            <a:r>
              <a:rPr lang="en-US" sz="2400" dirty="0"/>
              <a:t>Out of the 2,078 institutions that have athletic programs, those 65 schools generated 54 percent of all college sports revenue. </a:t>
            </a:r>
          </a:p>
        </p:txBody>
      </p:sp>
      <p:sp>
        <p:nvSpPr>
          <p:cNvPr id="4" name="Footer Placeholder 3">
            <a:extLst>
              <a:ext uri="{FF2B5EF4-FFF2-40B4-BE49-F238E27FC236}">
                <a16:creationId xmlns:a16="http://schemas.microsoft.com/office/drawing/2014/main" id="{940474AA-2C2D-4662-8C73-71BD25AACCE9}"/>
              </a:ext>
            </a:extLst>
          </p:cNvPr>
          <p:cNvSpPr>
            <a:spLocks noGrp="1"/>
          </p:cNvSpPr>
          <p:nvPr>
            <p:ph type="ftr" sz="quarter" idx="11"/>
          </p:nvPr>
        </p:nvSpPr>
        <p:spPr/>
        <p:txBody>
          <a:bodyPr/>
          <a:lstStyle/>
          <a:p>
            <a:r>
              <a:rPr lang="en-US"/>
              <a:t> </a:t>
            </a:r>
            <a:endParaRPr lang="en-US" dirty="0"/>
          </a:p>
        </p:txBody>
      </p:sp>
      <p:pic>
        <p:nvPicPr>
          <p:cNvPr id="5" name="Picture 4">
            <a:extLst>
              <a:ext uri="{FF2B5EF4-FFF2-40B4-BE49-F238E27FC236}">
                <a16:creationId xmlns:a16="http://schemas.microsoft.com/office/drawing/2014/main" id="{DD89E7B6-835A-456B-A618-2325177D8A5E}"/>
              </a:ext>
            </a:extLst>
          </p:cNvPr>
          <p:cNvPicPr>
            <a:picLocks noChangeAspect="1"/>
          </p:cNvPicPr>
          <p:nvPr/>
        </p:nvPicPr>
        <p:blipFill>
          <a:blip r:embed="rId2"/>
          <a:stretch>
            <a:fillRect/>
          </a:stretch>
        </p:blipFill>
        <p:spPr>
          <a:xfrm>
            <a:off x="8486775" y="2907259"/>
            <a:ext cx="3705225" cy="1800225"/>
          </a:xfrm>
          <a:prstGeom prst="rect">
            <a:avLst/>
          </a:prstGeom>
        </p:spPr>
      </p:pic>
      <p:sp>
        <p:nvSpPr>
          <p:cNvPr id="6" name="TextBox 5">
            <a:extLst>
              <a:ext uri="{FF2B5EF4-FFF2-40B4-BE49-F238E27FC236}">
                <a16:creationId xmlns:a16="http://schemas.microsoft.com/office/drawing/2014/main" id="{F3C909D2-99B5-4900-8968-2352F2AFBC99}"/>
              </a:ext>
            </a:extLst>
          </p:cNvPr>
          <p:cNvSpPr txBox="1"/>
          <p:nvPr/>
        </p:nvSpPr>
        <p:spPr>
          <a:xfrm>
            <a:off x="2490952" y="6426535"/>
            <a:ext cx="6285760" cy="369332"/>
          </a:xfrm>
          <a:prstGeom prst="rect">
            <a:avLst/>
          </a:prstGeom>
          <a:solidFill>
            <a:schemeClr val="bg1"/>
          </a:solidFill>
        </p:spPr>
        <p:txBody>
          <a:bodyPr wrap="none" rtlCol="0">
            <a:spAutoFit/>
          </a:bodyPr>
          <a:lstStyle/>
          <a:p>
            <a:r>
              <a:rPr lang="en-US" dirty="0"/>
              <a:t>Source: https://www.murphy.senate.gov/download/madness-inc</a:t>
            </a:r>
          </a:p>
        </p:txBody>
      </p:sp>
    </p:spTree>
    <p:extLst>
      <p:ext uri="{BB962C8B-B14F-4D97-AF65-F5344CB8AC3E}">
        <p14:creationId xmlns:p14="http://schemas.microsoft.com/office/powerpoint/2010/main" val="2999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1104-21BB-4169-8CB2-6C980D2440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708742-A18A-4554-BE5E-09EE07AC45A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3972E3B-89C3-4307-977D-78A0346E29D7}"/>
              </a:ext>
            </a:extLst>
          </p:cNvPr>
          <p:cNvSpPr>
            <a:spLocks noGrp="1"/>
          </p:cNvSpPr>
          <p:nvPr>
            <p:ph type="ftr" sz="quarter" idx="11"/>
          </p:nvPr>
        </p:nvSpPr>
        <p:spPr/>
        <p:txBody>
          <a:bodyPr/>
          <a:lstStyle/>
          <a:p>
            <a:r>
              <a:rPr lang="en-US"/>
              <a:t> </a:t>
            </a:r>
            <a:endParaRPr lang="en-US" dirty="0"/>
          </a:p>
        </p:txBody>
      </p:sp>
      <p:sp>
        <p:nvSpPr>
          <p:cNvPr id="5" name="Rectangle 4">
            <a:extLst>
              <a:ext uri="{FF2B5EF4-FFF2-40B4-BE49-F238E27FC236}">
                <a16:creationId xmlns:a16="http://schemas.microsoft.com/office/drawing/2014/main" id="{2062E685-6917-4C27-B10B-95FD5606F7FB}"/>
              </a:ext>
            </a:extLst>
          </p:cNvPr>
          <p:cNvSpPr/>
          <p:nvPr/>
        </p:nvSpPr>
        <p:spPr>
          <a:xfrm>
            <a:off x="2522483" y="6334780"/>
            <a:ext cx="6621517" cy="523220"/>
          </a:xfrm>
          <a:prstGeom prst="rect">
            <a:avLst/>
          </a:prstGeom>
          <a:solidFill>
            <a:schemeClr val="bg2"/>
          </a:solidFill>
        </p:spPr>
        <p:txBody>
          <a:bodyPr wrap="square">
            <a:spAutoFit/>
          </a:bodyPr>
          <a:lstStyle/>
          <a:p>
            <a:r>
              <a:rPr lang="en-US" sz="1400" dirty="0"/>
              <a:t>Source: https://bleacherreport.com/articles/2795760-college-sports-programs-with-the-highest-revenue#slide0  and https://sports.usatoday.com/ncaa/finances/</a:t>
            </a:r>
          </a:p>
        </p:txBody>
      </p:sp>
      <p:pic>
        <p:nvPicPr>
          <p:cNvPr id="6" name="Picture 5">
            <a:extLst>
              <a:ext uri="{FF2B5EF4-FFF2-40B4-BE49-F238E27FC236}">
                <a16:creationId xmlns:a16="http://schemas.microsoft.com/office/drawing/2014/main" id="{3A8E4809-C073-4DFA-B230-861F58D6D72B}"/>
              </a:ext>
            </a:extLst>
          </p:cNvPr>
          <p:cNvPicPr>
            <a:picLocks noChangeAspect="1"/>
          </p:cNvPicPr>
          <p:nvPr/>
        </p:nvPicPr>
        <p:blipFill>
          <a:blip r:embed="rId2"/>
          <a:stretch>
            <a:fillRect/>
          </a:stretch>
        </p:blipFill>
        <p:spPr>
          <a:xfrm>
            <a:off x="774689" y="280335"/>
            <a:ext cx="7734300" cy="2676525"/>
          </a:xfrm>
          <a:prstGeom prst="rect">
            <a:avLst/>
          </a:prstGeom>
        </p:spPr>
      </p:pic>
      <p:pic>
        <p:nvPicPr>
          <p:cNvPr id="7" name="Picture 6">
            <a:extLst>
              <a:ext uri="{FF2B5EF4-FFF2-40B4-BE49-F238E27FC236}">
                <a16:creationId xmlns:a16="http://schemas.microsoft.com/office/drawing/2014/main" id="{38A14461-FD80-4B69-87DA-45A60C696C39}"/>
              </a:ext>
            </a:extLst>
          </p:cNvPr>
          <p:cNvPicPr>
            <a:picLocks noChangeAspect="1"/>
          </p:cNvPicPr>
          <p:nvPr/>
        </p:nvPicPr>
        <p:blipFill>
          <a:blip r:embed="rId3"/>
          <a:stretch>
            <a:fillRect/>
          </a:stretch>
        </p:blipFill>
        <p:spPr>
          <a:xfrm>
            <a:off x="891737" y="2420007"/>
            <a:ext cx="5048250" cy="3657600"/>
          </a:xfrm>
          <a:prstGeom prst="rect">
            <a:avLst/>
          </a:prstGeom>
        </p:spPr>
      </p:pic>
      <p:sp>
        <p:nvSpPr>
          <p:cNvPr id="8" name="TextBox 7">
            <a:extLst>
              <a:ext uri="{FF2B5EF4-FFF2-40B4-BE49-F238E27FC236}">
                <a16:creationId xmlns:a16="http://schemas.microsoft.com/office/drawing/2014/main" id="{46BE980C-56E8-4370-B627-9CEAC8B2654C}"/>
              </a:ext>
            </a:extLst>
          </p:cNvPr>
          <p:cNvSpPr txBox="1"/>
          <p:nvPr/>
        </p:nvSpPr>
        <p:spPr>
          <a:xfrm>
            <a:off x="6210393" y="5902946"/>
            <a:ext cx="4884863" cy="369332"/>
          </a:xfrm>
          <a:prstGeom prst="rect">
            <a:avLst/>
          </a:prstGeom>
          <a:noFill/>
        </p:spPr>
        <p:txBody>
          <a:bodyPr wrap="none" rtlCol="0">
            <a:spAutoFit/>
          </a:bodyPr>
          <a:lstStyle/>
          <a:p>
            <a:r>
              <a:rPr lang="en-US" dirty="0"/>
              <a:t>This is the latest data but it is old, from 2016-2017</a:t>
            </a:r>
          </a:p>
        </p:txBody>
      </p:sp>
      <p:pic>
        <p:nvPicPr>
          <p:cNvPr id="9" name="Picture 8">
            <a:extLst>
              <a:ext uri="{FF2B5EF4-FFF2-40B4-BE49-F238E27FC236}">
                <a16:creationId xmlns:a16="http://schemas.microsoft.com/office/drawing/2014/main" id="{AC787ADC-C624-4C37-ACF9-12B3593175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373754"/>
            <a:ext cx="5837055" cy="966785"/>
          </a:xfrm>
          <a:prstGeom prst="rect">
            <a:avLst/>
          </a:prstGeom>
        </p:spPr>
      </p:pic>
      <p:sp>
        <p:nvSpPr>
          <p:cNvPr id="10" name="TextBox 9">
            <a:extLst>
              <a:ext uri="{FF2B5EF4-FFF2-40B4-BE49-F238E27FC236}">
                <a16:creationId xmlns:a16="http://schemas.microsoft.com/office/drawing/2014/main" id="{05A61EB5-7A5A-4E44-9D2D-13146EE1F533}"/>
              </a:ext>
            </a:extLst>
          </p:cNvPr>
          <p:cNvSpPr txBox="1"/>
          <p:nvPr/>
        </p:nvSpPr>
        <p:spPr>
          <a:xfrm>
            <a:off x="7101522" y="3383250"/>
            <a:ext cx="4084955" cy="1754326"/>
          </a:xfrm>
          <a:prstGeom prst="rect">
            <a:avLst/>
          </a:prstGeom>
          <a:noFill/>
        </p:spPr>
        <p:txBody>
          <a:bodyPr wrap="square" rtlCol="0">
            <a:spAutoFit/>
          </a:bodyPr>
          <a:lstStyle/>
          <a:p>
            <a:r>
              <a:rPr lang="en-US" dirty="0">
                <a:hlinkClick r:id="rId5"/>
              </a:rPr>
              <a:t>https://www.mysanantonio.com/sports/college_sports/longhorns/article/University-of-Texas-football-team-worth-1-2-12218699.php</a:t>
            </a:r>
            <a:r>
              <a:rPr lang="en-US" dirty="0"/>
              <a:t>; Ohio State is #1  but the date on this is from 2017, data from 2016!</a:t>
            </a:r>
          </a:p>
        </p:txBody>
      </p:sp>
    </p:spTree>
    <p:extLst>
      <p:ext uri="{BB962C8B-B14F-4D97-AF65-F5344CB8AC3E}">
        <p14:creationId xmlns:p14="http://schemas.microsoft.com/office/powerpoint/2010/main" val="404632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Sport is Big Business </a:t>
            </a:r>
          </a:p>
        </p:txBody>
      </p:sp>
      <p:sp>
        <p:nvSpPr>
          <p:cNvPr id="6" name="Content Placeholder 5"/>
          <p:cNvSpPr>
            <a:spLocks noGrp="1"/>
          </p:cNvSpPr>
          <p:nvPr>
            <p:ph idx="1"/>
          </p:nvPr>
        </p:nvSpPr>
        <p:spPr/>
        <p:txBody>
          <a:bodyPr>
            <a:normAutofit fontScale="85000" lnSpcReduction="20000"/>
          </a:bodyPr>
          <a:lstStyle/>
          <a:p>
            <a:r>
              <a:rPr lang="en-US" dirty="0"/>
              <a:t>Just like when running any other business, better decisions can be made by using data and analytics – and that’s the focus of the rest of this presentation</a:t>
            </a:r>
            <a:endParaRPr lang="en-US" sz="2800" b="1" dirty="0"/>
          </a:p>
          <a:p>
            <a:r>
              <a:rPr lang="en-US" dirty="0"/>
              <a:t>Most pro teams split the organization into two groups</a:t>
            </a:r>
          </a:p>
          <a:p>
            <a:pPr lvl="2"/>
            <a:r>
              <a:rPr lang="en-US" dirty="0"/>
              <a:t> </a:t>
            </a:r>
            <a:r>
              <a:rPr lang="en-US" sz="2400" dirty="0"/>
              <a:t>Business Operations</a:t>
            </a:r>
          </a:p>
          <a:p>
            <a:pPr lvl="2"/>
            <a:r>
              <a:rPr lang="en-US" sz="2400" dirty="0"/>
              <a:t> Team Operations</a:t>
            </a:r>
          </a:p>
          <a:p>
            <a:pPr lvl="2"/>
            <a:endParaRPr lang="en-US" sz="2400" dirty="0"/>
          </a:p>
          <a:p>
            <a:r>
              <a:rPr lang="en-US" dirty="0"/>
              <a:t>Now let’s talk about the state of the art with regard to hiring Analysts.  This is widespread in businesses, but other than the front-office, relatively new to sports (but increasing).</a:t>
            </a:r>
          </a:p>
        </p:txBody>
      </p:sp>
      <p:sp>
        <p:nvSpPr>
          <p:cNvPr id="2" name="Footer Placeholder 1"/>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84497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CBEC-B608-4F17-95CF-E3974AAF0951}"/>
              </a:ext>
            </a:extLst>
          </p:cNvPr>
          <p:cNvSpPr>
            <a:spLocks noGrp="1"/>
          </p:cNvSpPr>
          <p:nvPr>
            <p:ph type="title"/>
          </p:nvPr>
        </p:nvSpPr>
        <p:spPr/>
        <p:txBody>
          <a:bodyPr/>
          <a:lstStyle/>
          <a:p>
            <a:r>
              <a:rPr lang="en-US" dirty="0"/>
              <a:t>Topics </a:t>
            </a:r>
          </a:p>
        </p:txBody>
      </p:sp>
      <p:sp>
        <p:nvSpPr>
          <p:cNvPr id="3" name="Content Placeholder 2">
            <a:extLst>
              <a:ext uri="{FF2B5EF4-FFF2-40B4-BE49-F238E27FC236}">
                <a16:creationId xmlns:a16="http://schemas.microsoft.com/office/drawing/2014/main" id="{501F18BA-25E4-4E4B-AE1F-0BD4B45F1648}"/>
              </a:ext>
            </a:extLst>
          </p:cNvPr>
          <p:cNvSpPr>
            <a:spLocks noGrp="1"/>
          </p:cNvSpPr>
          <p:nvPr>
            <p:ph idx="1"/>
          </p:nvPr>
        </p:nvSpPr>
        <p:spPr/>
        <p:txBody>
          <a:bodyPr/>
          <a:lstStyle/>
          <a:p>
            <a:r>
              <a:rPr lang="en-US" dirty="0"/>
              <a:t>Follow the Money!  </a:t>
            </a:r>
          </a:p>
          <a:p>
            <a:pPr lvl="1"/>
            <a:r>
              <a:rPr lang="en-US" dirty="0"/>
              <a:t>Worldwide Estimates of Sport Revenue</a:t>
            </a:r>
          </a:p>
          <a:p>
            <a:pPr lvl="1"/>
            <a:r>
              <a:rPr lang="en-US" dirty="0"/>
              <a:t>Pro Revenues, by League </a:t>
            </a:r>
          </a:p>
          <a:p>
            <a:pPr lvl="1"/>
            <a:r>
              <a:rPr lang="en-US" dirty="0"/>
              <a:t>College Revenues</a:t>
            </a:r>
          </a:p>
          <a:p>
            <a:r>
              <a:rPr lang="en-US" dirty="0"/>
              <a:t>Adoption of Analytics </a:t>
            </a:r>
          </a:p>
          <a:p>
            <a:pPr lvl="1"/>
            <a:r>
              <a:rPr lang="en-US" dirty="0"/>
              <a:t>Analyst Job Descriptions </a:t>
            </a:r>
          </a:p>
          <a:p>
            <a:r>
              <a:rPr lang="en-US" dirty="0"/>
              <a:t>Rest of the Money Eco-System</a:t>
            </a:r>
          </a:p>
        </p:txBody>
      </p:sp>
      <p:sp>
        <p:nvSpPr>
          <p:cNvPr id="4" name="Footer Placeholder 3">
            <a:extLst>
              <a:ext uri="{FF2B5EF4-FFF2-40B4-BE49-F238E27FC236}">
                <a16:creationId xmlns:a16="http://schemas.microsoft.com/office/drawing/2014/main" id="{7B719691-735D-467C-975E-5F205E5AC8B4}"/>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83039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D45B54-CE44-41AF-ABC0-8C63CF3F0EEB}"/>
              </a:ext>
            </a:extLst>
          </p:cNvPr>
          <p:cNvSpPr>
            <a:spLocks noGrp="1"/>
          </p:cNvSpPr>
          <p:nvPr>
            <p:ph type="title"/>
          </p:nvPr>
        </p:nvSpPr>
        <p:spPr>
          <a:xfrm>
            <a:off x="485785" y="2286000"/>
            <a:ext cx="3200400" cy="2286000"/>
          </a:xfrm>
        </p:spPr>
        <p:txBody>
          <a:bodyPr>
            <a:normAutofit fontScale="90000"/>
          </a:bodyPr>
          <a:lstStyle/>
          <a:p>
            <a:r>
              <a:rPr lang="en-US" dirty="0"/>
              <a:t>Adoption of Analytics in Sports</a:t>
            </a:r>
            <a:br>
              <a:rPr lang="en-US" dirty="0"/>
            </a:br>
            <a:br>
              <a:rPr lang="en-US" dirty="0"/>
            </a:br>
            <a:r>
              <a:rPr lang="en-US" dirty="0"/>
              <a:t>Sample Job Descriptions  </a:t>
            </a:r>
          </a:p>
        </p:txBody>
      </p:sp>
      <p:sp>
        <p:nvSpPr>
          <p:cNvPr id="8" name="Content Placeholder 7">
            <a:extLst>
              <a:ext uri="{FF2B5EF4-FFF2-40B4-BE49-F238E27FC236}">
                <a16:creationId xmlns:a16="http://schemas.microsoft.com/office/drawing/2014/main" id="{7C856386-55A3-433E-B506-38BB158A9E7B}"/>
              </a:ext>
            </a:extLst>
          </p:cNvPr>
          <p:cNvSpPr>
            <a:spLocks noGrp="1"/>
          </p:cNvSpPr>
          <p:nvPr>
            <p:ph idx="1"/>
          </p:nvPr>
        </p:nvSpPr>
        <p:spPr>
          <a:xfrm>
            <a:off x="4800600" y="731519"/>
            <a:ext cx="6492240" cy="5926455"/>
          </a:xfrm>
        </p:spPr>
        <p:txBody>
          <a:bodyPr>
            <a:normAutofit fontScale="85000" lnSpcReduction="20000"/>
          </a:bodyPr>
          <a:lstStyle/>
          <a:p>
            <a:pPr marL="0" indent="0">
              <a:buNone/>
            </a:pPr>
            <a:r>
              <a:rPr lang="en-US" dirty="0"/>
              <a:t>Here’s where it gets interesting</a:t>
            </a:r>
          </a:p>
          <a:p>
            <a:r>
              <a:rPr lang="en-US" dirty="0"/>
              <a:t>Sport as an industry is – by and large – way behind the state of business </a:t>
            </a:r>
          </a:p>
          <a:p>
            <a:r>
              <a:rPr lang="en-US" dirty="0"/>
              <a:t>Hiring is happening now at the pros to build out analytics staff, more on the business side than the back office who still depend on “eyeballs” (scouts) more than numbers </a:t>
            </a:r>
          </a:p>
          <a:p>
            <a:r>
              <a:rPr lang="en-US" dirty="0"/>
              <a:t>Pro leagues do employ a considerable number of analysts and often they help the various teams in the league </a:t>
            </a:r>
          </a:p>
          <a:p>
            <a:r>
              <a:rPr lang="en-US" dirty="0"/>
              <a:t>Colleges are way behind. At big schools, maybe 1-2 analysts to help the business office. In the team area, they may have analysts to help selected revenue sports, but that’s about it.  Very weak in the back office compared to what you might expect. </a:t>
            </a:r>
          </a:p>
          <a:p>
            <a:r>
              <a:rPr lang="en-US" dirty="0"/>
              <a:t>The activities you do as a sports analytics person are not much different from what you would do in business, but </a:t>
            </a:r>
          </a:p>
          <a:p>
            <a:pPr lvl="1"/>
            <a:r>
              <a:rPr lang="en-US" dirty="0"/>
              <a:t>The data sets may include things like sensors or video</a:t>
            </a:r>
          </a:p>
          <a:p>
            <a:pPr lvl="1"/>
            <a:r>
              <a:rPr lang="en-US" dirty="0"/>
              <a:t>The predictive models may be on things like next play or next injury</a:t>
            </a:r>
          </a:p>
        </p:txBody>
      </p:sp>
      <p:sp>
        <p:nvSpPr>
          <p:cNvPr id="4" name="Footer Placeholder 3">
            <a:extLst>
              <a:ext uri="{FF2B5EF4-FFF2-40B4-BE49-F238E27FC236}">
                <a16:creationId xmlns:a16="http://schemas.microsoft.com/office/drawing/2014/main" id="{8A2B459F-740B-4314-9057-FEBFA0ED59F4}"/>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63605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EF77D-1A4E-4184-A850-988CC6239BE0}"/>
              </a:ext>
            </a:extLst>
          </p:cNvPr>
          <p:cNvSpPr>
            <a:spLocks noGrp="1"/>
          </p:cNvSpPr>
          <p:nvPr>
            <p:ph type="title"/>
          </p:nvPr>
        </p:nvSpPr>
        <p:spPr/>
        <p:txBody>
          <a:bodyPr/>
          <a:lstStyle/>
          <a:p>
            <a:r>
              <a:rPr lang="en-US" dirty="0"/>
              <a:t>What Do Analysts Do? (</a:t>
            </a:r>
            <a:r>
              <a:rPr lang="en-US" sz="2000" dirty="0">
                <a:solidFill>
                  <a:srgbClr val="FF0000"/>
                </a:solidFill>
              </a:rPr>
              <a:t>With Additions in RED for Sports</a:t>
            </a:r>
            <a:r>
              <a:rPr lang="en-US" dirty="0"/>
              <a:t>) </a:t>
            </a:r>
          </a:p>
        </p:txBody>
      </p:sp>
      <p:sp>
        <p:nvSpPr>
          <p:cNvPr id="7" name="Content Placeholder 6">
            <a:extLst>
              <a:ext uri="{FF2B5EF4-FFF2-40B4-BE49-F238E27FC236}">
                <a16:creationId xmlns:a16="http://schemas.microsoft.com/office/drawing/2014/main" id="{6127DE05-2F6C-4F93-BE25-962CC84AC92D}"/>
              </a:ext>
            </a:extLst>
          </p:cNvPr>
          <p:cNvSpPr>
            <a:spLocks noGrp="1"/>
          </p:cNvSpPr>
          <p:nvPr>
            <p:ph sz="quarter" idx="17"/>
          </p:nvPr>
        </p:nvSpPr>
        <p:spPr/>
        <p:txBody>
          <a:bodyPr/>
          <a:lstStyle/>
          <a:p>
            <a:endParaRPr lang="en-US" dirty="0"/>
          </a:p>
        </p:txBody>
      </p:sp>
      <p:pic>
        <p:nvPicPr>
          <p:cNvPr id="5" name="Picture 4">
            <a:extLst>
              <a:ext uri="{FF2B5EF4-FFF2-40B4-BE49-F238E27FC236}">
                <a16:creationId xmlns:a16="http://schemas.microsoft.com/office/drawing/2014/main" id="{3AEF880D-24FC-4D5A-A792-C81A4C5A22A0}"/>
              </a:ext>
            </a:extLst>
          </p:cNvPr>
          <p:cNvPicPr>
            <a:picLocks noChangeAspect="1"/>
          </p:cNvPicPr>
          <p:nvPr/>
        </p:nvPicPr>
        <p:blipFill>
          <a:blip r:embed="rId2"/>
          <a:stretch>
            <a:fillRect/>
          </a:stretch>
        </p:blipFill>
        <p:spPr>
          <a:xfrm>
            <a:off x="5060950" y="1265336"/>
            <a:ext cx="6543675" cy="4657725"/>
          </a:xfrm>
          <a:prstGeom prst="rect">
            <a:avLst/>
          </a:prstGeom>
        </p:spPr>
      </p:pic>
      <p:sp>
        <p:nvSpPr>
          <p:cNvPr id="8" name="TextBox 7">
            <a:extLst>
              <a:ext uri="{FF2B5EF4-FFF2-40B4-BE49-F238E27FC236}">
                <a16:creationId xmlns:a16="http://schemas.microsoft.com/office/drawing/2014/main" id="{028EB838-B57A-4C37-811A-5C643FD0AB7B}"/>
              </a:ext>
            </a:extLst>
          </p:cNvPr>
          <p:cNvSpPr txBox="1"/>
          <p:nvPr/>
        </p:nvSpPr>
        <p:spPr>
          <a:xfrm>
            <a:off x="1532320" y="6364850"/>
            <a:ext cx="7463390" cy="307777"/>
          </a:xfrm>
          <a:prstGeom prst="rect">
            <a:avLst/>
          </a:prstGeom>
          <a:noFill/>
        </p:spPr>
        <p:txBody>
          <a:bodyPr wrap="none" rtlCol="0">
            <a:spAutoFit/>
          </a:bodyPr>
          <a:lstStyle/>
          <a:p>
            <a:r>
              <a:rPr lang="en-US" sz="1400" dirty="0"/>
              <a:t>Source: </a:t>
            </a:r>
            <a:r>
              <a:rPr lang="en-US" sz="1400" dirty="0">
                <a:hlinkClick r:id="rId3"/>
              </a:rPr>
              <a:t>https://medium.com/@randerson112358/data-analytics-data-science-30150f7b62aa</a:t>
            </a:r>
            <a:endParaRPr lang="en-US" sz="1400" dirty="0"/>
          </a:p>
        </p:txBody>
      </p:sp>
      <p:pic>
        <p:nvPicPr>
          <p:cNvPr id="9" name="Picture 8">
            <a:extLst>
              <a:ext uri="{FF2B5EF4-FFF2-40B4-BE49-F238E27FC236}">
                <a16:creationId xmlns:a16="http://schemas.microsoft.com/office/drawing/2014/main" id="{773EC14D-83C0-4F6C-BDA2-955CF3A45B7A}"/>
              </a:ext>
            </a:extLst>
          </p:cNvPr>
          <p:cNvPicPr>
            <a:picLocks noChangeAspect="1"/>
          </p:cNvPicPr>
          <p:nvPr/>
        </p:nvPicPr>
        <p:blipFill>
          <a:blip r:embed="rId4"/>
          <a:stretch>
            <a:fillRect/>
          </a:stretch>
        </p:blipFill>
        <p:spPr>
          <a:xfrm>
            <a:off x="0" y="2352675"/>
            <a:ext cx="5429250" cy="2152650"/>
          </a:xfrm>
          <a:prstGeom prst="rect">
            <a:avLst/>
          </a:prstGeom>
        </p:spPr>
      </p:pic>
      <p:sp>
        <p:nvSpPr>
          <p:cNvPr id="10" name="TextBox 9">
            <a:extLst>
              <a:ext uri="{FF2B5EF4-FFF2-40B4-BE49-F238E27FC236}">
                <a16:creationId xmlns:a16="http://schemas.microsoft.com/office/drawing/2014/main" id="{124EDE69-875E-4DC4-9B4D-3619075B4860}"/>
              </a:ext>
            </a:extLst>
          </p:cNvPr>
          <p:cNvSpPr txBox="1"/>
          <p:nvPr/>
        </p:nvSpPr>
        <p:spPr>
          <a:xfrm>
            <a:off x="7262015" y="2196585"/>
            <a:ext cx="4656146" cy="369332"/>
          </a:xfrm>
          <a:prstGeom prst="rect">
            <a:avLst/>
          </a:prstGeom>
          <a:noFill/>
        </p:spPr>
        <p:txBody>
          <a:bodyPr wrap="none" rtlCol="0">
            <a:spAutoFit/>
          </a:bodyPr>
          <a:lstStyle/>
          <a:p>
            <a:r>
              <a:rPr lang="en-US" dirty="0">
                <a:solidFill>
                  <a:srgbClr val="FF0000"/>
                </a:solidFill>
              </a:rPr>
              <a:t>Plus ADs, business office, coaches, trainers</a:t>
            </a:r>
          </a:p>
        </p:txBody>
      </p:sp>
      <p:sp>
        <p:nvSpPr>
          <p:cNvPr id="11" name="TextBox 10">
            <a:extLst>
              <a:ext uri="{FF2B5EF4-FFF2-40B4-BE49-F238E27FC236}">
                <a16:creationId xmlns:a16="http://schemas.microsoft.com/office/drawing/2014/main" id="{0302C722-16E9-41C2-AA8B-80418BBA7E2D}"/>
              </a:ext>
            </a:extLst>
          </p:cNvPr>
          <p:cNvSpPr txBox="1"/>
          <p:nvPr/>
        </p:nvSpPr>
        <p:spPr>
          <a:xfrm>
            <a:off x="9792597" y="2565917"/>
            <a:ext cx="1838965" cy="646331"/>
          </a:xfrm>
          <a:prstGeom prst="rect">
            <a:avLst/>
          </a:prstGeom>
          <a:noFill/>
        </p:spPr>
        <p:txBody>
          <a:bodyPr wrap="none" rtlCol="0">
            <a:spAutoFit/>
          </a:bodyPr>
          <a:lstStyle/>
          <a:p>
            <a:r>
              <a:rPr lang="en-US" dirty="0">
                <a:solidFill>
                  <a:srgbClr val="FF0000"/>
                </a:solidFill>
              </a:rPr>
              <a:t>Sensors, video, </a:t>
            </a:r>
          </a:p>
          <a:p>
            <a:r>
              <a:rPr lang="en-US" dirty="0">
                <a:solidFill>
                  <a:srgbClr val="FF0000"/>
                </a:solidFill>
              </a:rPr>
              <a:t>social media</a:t>
            </a:r>
          </a:p>
        </p:txBody>
      </p:sp>
      <p:sp>
        <p:nvSpPr>
          <p:cNvPr id="12" name="TextBox 11">
            <a:extLst>
              <a:ext uri="{FF2B5EF4-FFF2-40B4-BE49-F238E27FC236}">
                <a16:creationId xmlns:a16="http://schemas.microsoft.com/office/drawing/2014/main" id="{1316FFAC-CA99-4407-9FCC-5DB213BF1327}"/>
              </a:ext>
            </a:extLst>
          </p:cNvPr>
          <p:cNvSpPr txBox="1"/>
          <p:nvPr/>
        </p:nvSpPr>
        <p:spPr>
          <a:xfrm>
            <a:off x="9995165" y="4675704"/>
            <a:ext cx="1556836" cy="369332"/>
          </a:xfrm>
          <a:prstGeom prst="rect">
            <a:avLst/>
          </a:prstGeom>
          <a:noFill/>
        </p:spPr>
        <p:txBody>
          <a:bodyPr wrap="none" rtlCol="0">
            <a:spAutoFit/>
          </a:bodyPr>
          <a:lstStyle/>
          <a:p>
            <a:r>
              <a:rPr lang="en-US" dirty="0">
                <a:solidFill>
                  <a:srgbClr val="FF0000"/>
                </a:solidFill>
              </a:rPr>
              <a:t>e.g., scouting</a:t>
            </a:r>
          </a:p>
        </p:txBody>
      </p:sp>
      <p:sp>
        <p:nvSpPr>
          <p:cNvPr id="13" name="TextBox 12">
            <a:extLst>
              <a:ext uri="{FF2B5EF4-FFF2-40B4-BE49-F238E27FC236}">
                <a16:creationId xmlns:a16="http://schemas.microsoft.com/office/drawing/2014/main" id="{BAB9B127-EF7E-44DB-8532-C4B69A08FCFB}"/>
              </a:ext>
            </a:extLst>
          </p:cNvPr>
          <p:cNvSpPr txBox="1"/>
          <p:nvPr/>
        </p:nvSpPr>
        <p:spPr>
          <a:xfrm>
            <a:off x="6749070" y="5407998"/>
            <a:ext cx="5237459" cy="646331"/>
          </a:xfrm>
          <a:prstGeom prst="rect">
            <a:avLst/>
          </a:prstGeom>
          <a:noFill/>
        </p:spPr>
        <p:txBody>
          <a:bodyPr wrap="none" rtlCol="0">
            <a:spAutoFit/>
          </a:bodyPr>
          <a:lstStyle/>
          <a:p>
            <a:r>
              <a:rPr lang="en-US" dirty="0">
                <a:solidFill>
                  <a:srgbClr val="FF0000"/>
                </a:solidFill>
              </a:rPr>
              <a:t>e.g., for Athletic Directors, Coaches, Ticket Sales,</a:t>
            </a:r>
          </a:p>
          <a:p>
            <a:r>
              <a:rPr lang="en-US" dirty="0">
                <a:solidFill>
                  <a:srgbClr val="FF0000"/>
                </a:solidFill>
              </a:rPr>
              <a:t>Donor Development</a:t>
            </a:r>
          </a:p>
        </p:txBody>
      </p:sp>
    </p:spTree>
    <p:extLst>
      <p:ext uri="{BB962C8B-B14F-4D97-AF65-F5344CB8AC3E}">
        <p14:creationId xmlns:p14="http://schemas.microsoft.com/office/powerpoint/2010/main" val="396794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51A464D-BDB7-479B-9CBC-3589CDBC7AE9}"/>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BFB6F40A-5B4D-48B6-84C9-6DD45B2CFA16}"/>
              </a:ext>
            </a:extLst>
          </p:cNvPr>
          <p:cNvSpPr>
            <a:spLocks noGrp="1"/>
          </p:cNvSpPr>
          <p:nvPr>
            <p:ph type="body" sz="quarter" idx="10"/>
          </p:nvPr>
        </p:nvSpPr>
        <p:spPr/>
        <p:txBody>
          <a:bodyPr/>
          <a:lstStyle/>
          <a:p>
            <a:r>
              <a:rPr lang="en-US" dirty="0"/>
              <a:t>Sample Job Descriptions</a:t>
            </a:r>
          </a:p>
        </p:txBody>
      </p:sp>
    </p:spTree>
    <p:extLst>
      <p:ext uri="{BB962C8B-B14F-4D97-AF65-F5344CB8AC3E}">
        <p14:creationId xmlns:p14="http://schemas.microsoft.com/office/powerpoint/2010/main" val="280207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03F8F3-8AE5-461A-BF40-FBB7AB9412DD}"/>
              </a:ext>
            </a:extLst>
          </p:cNvPr>
          <p:cNvSpPr>
            <a:spLocks noGrp="1"/>
          </p:cNvSpPr>
          <p:nvPr>
            <p:ph type="title"/>
          </p:nvPr>
        </p:nvSpPr>
        <p:spPr/>
        <p:txBody>
          <a:bodyPr>
            <a:normAutofit fontScale="90000"/>
          </a:bodyPr>
          <a:lstStyle/>
          <a:p>
            <a:r>
              <a:rPr lang="en-US" dirty="0"/>
              <a:t>Things Are Changing – </a:t>
            </a:r>
            <a:br>
              <a:rPr lang="en-US" dirty="0"/>
            </a:br>
            <a:r>
              <a:rPr lang="en-US" dirty="0"/>
              <a:t>Current Job Offers on Glassdoor – Pro Level </a:t>
            </a:r>
          </a:p>
        </p:txBody>
      </p:sp>
      <p:sp>
        <p:nvSpPr>
          <p:cNvPr id="13" name="Content Placeholder 12">
            <a:extLst>
              <a:ext uri="{FF2B5EF4-FFF2-40B4-BE49-F238E27FC236}">
                <a16:creationId xmlns:a16="http://schemas.microsoft.com/office/drawing/2014/main" id="{8DF8F795-9289-4E11-8D79-1976A83A3BC9}"/>
              </a:ext>
            </a:extLst>
          </p:cNvPr>
          <p:cNvSpPr>
            <a:spLocks noGrp="1"/>
          </p:cNvSpPr>
          <p:nvPr>
            <p:ph idx="1"/>
          </p:nvPr>
        </p:nvSpPr>
        <p:spPr/>
        <p:txBody>
          <a:bodyPr>
            <a:normAutofit fontScale="77500" lnSpcReduction="20000"/>
          </a:bodyPr>
          <a:lstStyle/>
          <a:p>
            <a:pPr marL="0" indent="0">
              <a:buNone/>
            </a:pPr>
            <a:r>
              <a:rPr lang="en-US" dirty="0"/>
              <a:t>Here is a sampler of the kinds of jobs on Glassdoor.com across the different areas of sports analytics for pro and college teams. A sampler of jobs as of July 2019 includes:</a:t>
            </a:r>
          </a:p>
          <a:p>
            <a:r>
              <a:rPr lang="en-US" dirty="0"/>
              <a:t>Front Office: Business Analyst for the Carolina Panthers (Football) and Portland Timbers (Soccer)</a:t>
            </a:r>
          </a:p>
          <a:p>
            <a:r>
              <a:rPr lang="en-US" dirty="0"/>
              <a:t>Back Office: LSU Football, Robert Morris U (these usually will not be found on places like Glassdoor – it is much more word-of-mouth and who-knows-who)</a:t>
            </a:r>
          </a:p>
          <a:p>
            <a:r>
              <a:rPr lang="en-US" dirty="0"/>
              <a:t>League: NBA Analyst and a Data Architect for an NFL Health and Safety System </a:t>
            </a:r>
          </a:p>
        </p:txBody>
      </p:sp>
      <p:sp>
        <p:nvSpPr>
          <p:cNvPr id="5" name="Footer Placeholder 4">
            <a:extLst>
              <a:ext uri="{FF2B5EF4-FFF2-40B4-BE49-F238E27FC236}">
                <a16:creationId xmlns:a16="http://schemas.microsoft.com/office/drawing/2014/main" id="{14C7BDBB-8C50-4F73-9B90-9E06FD409E99}"/>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7275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32E2-6273-4C4E-BE3E-11800414C720}"/>
              </a:ext>
            </a:extLst>
          </p:cNvPr>
          <p:cNvSpPr>
            <a:spLocks noGrp="1"/>
          </p:cNvSpPr>
          <p:nvPr>
            <p:ph type="title"/>
          </p:nvPr>
        </p:nvSpPr>
        <p:spPr/>
        <p:txBody>
          <a:bodyPr>
            <a:normAutofit fontScale="90000"/>
          </a:bodyPr>
          <a:lstStyle/>
          <a:p>
            <a:r>
              <a:rPr lang="en-US" dirty="0"/>
              <a:t>Football Front Office: Carolina Panthers Business Analyst</a:t>
            </a:r>
          </a:p>
        </p:txBody>
      </p:sp>
      <p:sp>
        <p:nvSpPr>
          <p:cNvPr id="4" name="Footer Placeholder 3">
            <a:extLst>
              <a:ext uri="{FF2B5EF4-FFF2-40B4-BE49-F238E27FC236}">
                <a16:creationId xmlns:a16="http://schemas.microsoft.com/office/drawing/2014/main" id="{256D5218-E1EF-4841-B7C7-AD13F8129B49}"/>
              </a:ext>
            </a:extLst>
          </p:cNvPr>
          <p:cNvSpPr>
            <a:spLocks noGrp="1"/>
          </p:cNvSpPr>
          <p:nvPr>
            <p:ph type="ftr" sz="quarter" idx="11"/>
          </p:nvPr>
        </p:nvSpPr>
        <p:spPr/>
        <p:txBody>
          <a:bodyPr/>
          <a:lstStyle/>
          <a:p>
            <a:r>
              <a:rPr lang="en-US" dirty="0"/>
              <a:t> </a:t>
            </a:r>
          </a:p>
        </p:txBody>
      </p:sp>
      <p:pic>
        <p:nvPicPr>
          <p:cNvPr id="7" name="Picture 6">
            <a:extLst>
              <a:ext uri="{FF2B5EF4-FFF2-40B4-BE49-F238E27FC236}">
                <a16:creationId xmlns:a16="http://schemas.microsoft.com/office/drawing/2014/main" id="{CC38ABD0-C7E5-416D-B5EE-B29346414901}"/>
              </a:ext>
            </a:extLst>
          </p:cNvPr>
          <p:cNvPicPr>
            <a:picLocks noChangeAspect="1"/>
          </p:cNvPicPr>
          <p:nvPr/>
        </p:nvPicPr>
        <p:blipFill>
          <a:blip r:embed="rId2"/>
          <a:stretch>
            <a:fillRect/>
          </a:stretch>
        </p:blipFill>
        <p:spPr>
          <a:xfrm>
            <a:off x="1068387" y="2012606"/>
            <a:ext cx="3965901" cy="1416393"/>
          </a:xfrm>
          <a:prstGeom prst="rect">
            <a:avLst/>
          </a:prstGeom>
        </p:spPr>
      </p:pic>
      <p:pic>
        <p:nvPicPr>
          <p:cNvPr id="8" name="Picture 7">
            <a:extLst>
              <a:ext uri="{FF2B5EF4-FFF2-40B4-BE49-F238E27FC236}">
                <a16:creationId xmlns:a16="http://schemas.microsoft.com/office/drawing/2014/main" id="{729A9A30-FB3D-4135-A8FE-09783981A7EB}"/>
              </a:ext>
            </a:extLst>
          </p:cNvPr>
          <p:cNvPicPr>
            <a:picLocks noChangeAspect="1"/>
          </p:cNvPicPr>
          <p:nvPr/>
        </p:nvPicPr>
        <p:blipFill>
          <a:blip r:embed="rId3"/>
          <a:stretch>
            <a:fillRect/>
          </a:stretch>
        </p:blipFill>
        <p:spPr>
          <a:xfrm>
            <a:off x="5181600" y="1726393"/>
            <a:ext cx="7010400" cy="2486025"/>
          </a:xfrm>
          <a:prstGeom prst="rect">
            <a:avLst/>
          </a:prstGeom>
        </p:spPr>
      </p:pic>
      <p:pic>
        <p:nvPicPr>
          <p:cNvPr id="9" name="Picture 8">
            <a:extLst>
              <a:ext uri="{FF2B5EF4-FFF2-40B4-BE49-F238E27FC236}">
                <a16:creationId xmlns:a16="http://schemas.microsoft.com/office/drawing/2014/main" id="{C493E53B-F94A-4B85-8727-693D2509EAF4}"/>
              </a:ext>
            </a:extLst>
          </p:cNvPr>
          <p:cNvPicPr>
            <a:picLocks noChangeAspect="1"/>
          </p:cNvPicPr>
          <p:nvPr/>
        </p:nvPicPr>
        <p:blipFill>
          <a:blip r:embed="rId4"/>
          <a:stretch>
            <a:fillRect/>
          </a:stretch>
        </p:blipFill>
        <p:spPr>
          <a:xfrm>
            <a:off x="5355750" y="4172715"/>
            <a:ext cx="6362700" cy="2438400"/>
          </a:xfrm>
          <a:prstGeom prst="rect">
            <a:avLst/>
          </a:prstGeom>
        </p:spPr>
      </p:pic>
      <p:pic>
        <p:nvPicPr>
          <p:cNvPr id="10" name="Picture 9">
            <a:extLst>
              <a:ext uri="{FF2B5EF4-FFF2-40B4-BE49-F238E27FC236}">
                <a16:creationId xmlns:a16="http://schemas.microsoft.com/office/drawing/2014/main" id="{E7B4C37A-FAEF-4A26-A1BA-9013B44856FC}"/>
              </a:ext>
            </a:extLst>
          </p:cNvPr>
          <p:cNvPicPr>
            <a:picLocks noChangeAspect="1"/>
          </p:cNvPicPr>
          <p:nvPr/>
        </p:nvPicPr>
        <p:blipFill>
          <a:blip r:embed="rId5"/>
          <a:stretch>
            <a:fillRect/>
          </a:stretch>
        </p:blipFill>
        <p:spPr>
          <a:xfrm>
            <a:off x="1674820" y="3428999"/>
            <a:ext cx="2671998" cy="2803716"/>
          </a:xfrm>
          <a:prstGeom prst="rect">
            <a:avLst/>
          </a:prstGeom>
        </p:spPr>
      </p:pic>
    </p:spTree>
    <p:extLst>
      <p:ext uri="{BB962C8B-B14F-4D97-AF65-F5344CB8AC3E}">
        <p14:creationId xmlns:p14="http://schemas.microsoft.com/office/powerpoint/2010/main" val="375202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54E5-D2A9-4AAA-9370-661DC189D5B5}"/>
              </a:ext>
            </a:extLst>
          </p:cNvPr>
          <p:cNvSpPr>
            <a:spLocks noGrp="1"/>
          </p:cNvSpPr>
          <p:nvPr>
            <p:ph type="title"/>
          </p:nvPr>
        </p:nvSpPr>
        <p:spPr/>
        <p:txBody>
          <a:bodyPr/>
          <a:lstStyle/>
          <a:p>
            <a:r>
              <a:rPr lang="en-US" dirty="0"/>
              <a:t>Soccer Front Office: Portland Timbers – Soccer </a:t>
            </a:r>
          </a:p>
        </p:txBody>
      </p:sp>
      <p:sp>
        <p:nvSpPr>
          <p:cNvPr id="3" name="Content Placeholder 2">
            <a:extLst>
              <a:ext uri="{FF2B5EF4-FFF2-40B4-BE49-F238E27FC236}">
                <a16:creationId xmlns:a16="http://schemas.microsoft.com/office/drawing/2014/main" id="{61BBC52C-012E-4671-B0CE-B54FBD0BDC62}"/>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FAB211D4-7B93-447C-AD61-9ED8BADBBFA9}"/>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FC78306E-3138-43B9-9A9B-19811BDAFFD5}"/>
              </a:ext>
            </a:extLst>
          </p:cNvPr>
          <p:cNvSpPr>
            <a:spLocks noGrp="1"/>
          </p:cNvSpPr>
          <p:nvPr>
            <p:ph type="sldNum" sz="quarter" idx="4294967295"/>
          </p:nvPr>
        </p:nvSpPr>
        <p:spPr>
          <a:xfrm>
            <a:off x="10700558" y="6492875"/>
            <a:ext cx="1312025" cy="365125"/>
          </a:xfrm>
          <a:prstGeom prst="rect">
            <a:avLst/>
          </a:prstGeom>
        </p:spPr>
        <p:txBody>
          <a:bodyPr/>
          <a:lstStyle/>
          <a:p>
            <a:fld id="{6113E31D-E2AB-40D1-8B51-AFA5AFEF393A}" type="slidenum">
              <a:rPr lang="en-US" smtClean="0"/>
              <a:t>25</a:t>
            </a:fld>
            <a:endParaRPr lang="en-US" dirty="0"/>
          </a:p>
        </p:txBody>
      </p:sp>
      <p:pic>
        <p:nvPicPr>
          <p:cNvPr id="7" name="Picture 6">
            <a:extLst>
              <a:ext uri="{FF2B5EF4-FFF2-40B4-BE49-F238E27FC236}">
                <a16:creationId xmlns:a16="http://schemas.microsoft.com/office/drawing/2014/main" id="{5E2363F2-8124-4C4F-93C0-AE9101055D1B}"/>
              </a:ext>
            </a:extLst>
          </p:cNvPr>
          <p:cNvPicPr>
            <a:picLocks noChangeAspect="1"/>
          </p:cNvPicPr>
          <p:nvPr/>
        </p:nvPicPr>
        <p:blipFill>
          <a:blip r:embed="rId2"/>
          <a:stretch>
            <a:fillRect/>
          </a:stretch>
        </p:blipFill>
        <p:spPr>
          <a:xfrm>
            <a:off x="918762" y="3194298"/>
            <a:ext cx="3343275" cy="3124200"/>
          </a:xfrm>
          <a:prstGeom prst="rect">
            <a:avLst/>
          </a:prstGeom>
        </p:spPr>
      </p:pic>
      <p:pic>
        <p:nvPicPr>
          <p:cNvPr id="8" name="Picture 7">
            <a:extLst>
              <a:ext uri="{FF2B5EF4-FFF2-40B4-BE49-F238E27FC236}">
                <a16:creationId xmlns:a16="http://schemas.microsoft.com/office/drawing/2014/main" id="{825293E8-2F01-48DF-B456-6057467411F7}"/>
              </a:ext>
            </a:extLst>
          </p:cNvPr>
          <p:cNvPicPr>
            <a:picLocks noChangeAspect="1"/>
          </p:cNvPicPr>
          <p:nvPr/>
        </p:nvPicPr>
        <p:blipFill>
          <a:blip r:embed="rId3"/>
          <a:stretch>
            <a:fillRect/>
          </a:stretch>
        </p:blipFill>
        <p:spPr>
          <a:xfrm>
            <a:off x="4605655" y="1782825"/>
            <a:ext cx="7077075" cy="2466975"/>
          </a:xfrm>
          <a:prstGeom prst="rect">
            <a:avLst/>
          </a:prstGeom>
        </p:spPr>
      </p:pic>
      <p:pic>
        <p:nvPicPr>
          <p:cNvPr id="9" name="Picture 8">
            <a:extLst>
              <a:ext uri="{FF2B5EF4-FFF2-40B4-BE49-F238E27FC236}">
                <a16:creationId xmlns:a16="http://schemas.microsoft.com/office/drawing/2014/main" id="{BEDE12F7-C156-44D4-B1E9-75EA38295A20}"/>
              </a:ext>
            </a:extLst>
          </p:cNvPr>
          <p:cNvPicPr>
            <a:picLocks noChangeAspect="1"/>
          </p:cNvPicPr>
          <p:nvPr/>
        </p:nvPicPr>
        <p:blipFill>
          <a:blip r:embed="rId4"/>
          <a:stretch>
            <a:fillRect/>
          </a:stretch>
        </p:blipFill>
        <p:spPr>
          <a:xfrm>
            <a:off x="1262379" y="1865595"/>
            <a:ext cx="2887903" cy="1046128"/>
          </a:xfrm>
          <a:prstGeom prst="rect">
            <a:avLst/>
          </a:prstGeom>
        </p:spPr>
      </p:pic>
      <p:pic>
        <p:nvPicPr>
          <p:cNvPr id="10" name="Picture 9">
            <a:extLst>
              <a:ext uri="{FF2B5EF4-FFF2-40B4-BE49-F238E27FC236}">
                <a16:creationId xmlns:a16="http://schemas.microsoft.com/office/drawing/2014/main" id="{F10E6B32-3092-4005-8E81-7A4A4A182407}"/>
              </a:ext>
            </a:extLst>
          </p:cNvPr>
          <p:cNvPicPr>
            <a:picLocks noChangeAspect="1"/>
          </p:cNvPicPr>
          <p:nvPr/>
        </p:nvPicPr>
        <p:blipFill>
          <a:blip r:embed="rId5"/>
          <a:stretch>
            <a:fillRect/>
          </a:stretch>
        </p:blipFill>
        <p:spPr>
          <a:xfrm>
            <a:off x="4812895" y="4210049"/>
            <a:ext cx="6543675" cy="2647950"/>
          </a:xfrm>
          <a:prstGeom prst="rect">
            <a:avLst/>
          </a:prstGeom>
        </p:spPr>
      </p:pic>
    </p:spTree>
    <p:extLst>
      <p:ext uri="{BB962C8B-B14F-4D97-AF65-F5344CB8AC3E}">
        <p14:creationId xmlns:p14="http://schemas.microsoft.com/office/powerpoint/2010/main" val="26018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8890-9809-428B-9E77-51FB2C88026D}"/>
              </a:ext>
            </a:extLst>
          </p:cNvPr>
          <p:cNvSpPr>
            <a:spLocks noGrp="1"/>
          </p:cNvSpPr>
          <p:nvPr>
            <p:ph type="title"/>
          </p:nvPr>
        </p:nvSpPr>
        <p:spPr/>
        <p:txBody>
          <a:bodyPr/>
          <a:lstStyle/>
          <a:p>
            <a:r>
              <a:rPr lang="en-US" dirty="0"/>
              <a:t>Football Back Office: Coach Support</a:t>
            </a:r>
          </a:p>
        </p:txBody>
      </p:sp>
      <p:sp>
        <p:nvSpPr>
          <p:cNvPr id="3" name="Content Placeholder 2">
            <a:extLst>
              <a:ext uri="{FF2B5EF4-FFF2-40B4-BE49-F238E27FC236}">
                <a16:creationId xmlns:a16="http://schemas.microsoft.com/office/drawing/2014/main" id="{002AD650-7ED2-4C16-8167-831B8A545ED0}"/>
              </a:ext>
            </a:extLst>
          </p:cNvPr>
          <p:cNvSpPr>
            <a:spLocks noGrp="1"/>
          </p:cNvSpPr>
          <p:nvPr>
            <p:ph idx="1"/>
          </p:nvPr>
        </p:nvSpPr>
        <p:spPr>
          <a:xfrm>
            <a:off x="4905376" y="1978823"/>
            <a:ext cx="6024244" cy="792897"/>
          </a:xfrm>
        </p:spPr>
        <p:txBody>
          <a:bodyPr>
            <a:normAutofit fontScale="47500" lnSpcReduction="20000"/>
          </a:bodyPr>
          <a:lstStyle/>
          <a:p>
            <a:r>
              <a:rPr lang="en-US" dirty="0"/>
              <a:t>Despite the label, this is a typical entry level “Go-Fer” job, which entails some analytics work, but mostly involves helping the head coach with logistics of all kinds. </a:t>
            </a:r>
          </a:p>
        </p:txBody>
      </p:sp>
      <p:pic>
        <p:nvPicPr>
          <p:cNvPr id="4" name="Picture 3">
            <a:extLst>
              <a:ext uri="{FF2B5EF4-FFF2-40B4-BE49-F238E27FC236}">
                <a16:creationId xmlns:a16="http://schemas.microsoft.com/office/drawing/2014/main" id="{9E2A423E-9DDA-4F6D-B1D8-1BB41A49311E}"/>
              </a:ext>
            </a:extLst>
          </p:cNvPr>
          <p:cNvPicPr>
            <a:picLocks noChangeAspect="1"/>
          </p:cNvPicPr>
          <p:nvPr/>
        </p:nvPicPr>
        <p:blipFill>
          <a:blip r:embed="rId2"/>
          <a:stretch>
            <a:fillRect/>
          </a:stretch>
        </p:blipFill>
        <p:spPr>
          <a:xfrm>
            <a:off x="1262380" y="1908457"/>
            <a:ext cx="2495233" cy="1312308"/>
          </a:xfrm>
          <a:prstGeom prst="rect">
            <a:avLst/>
          </a:prstGeom>
        </p:spPr>
      </p:pic>
      <p:pic>
        <p:nvPicPr>
          <p:cNvPr id="5" name="Picture 4">
            <a:extLst>
              <a:ext uri="{FF2B5EF4-FFF2-40B4-BE49-F238E27FC236}">
                <a16:creationId xmlns:a16="http://schemas.microsoft.com/office/drawing/2014/main" id="{349F20DF-0F2C-4855-8721-5BC7E3227A9C}"/>
              </a:ext>
            </a:extLst>
          </p:cNvPr>
          <p:cNvPicPr>
            <a:picLocks noChangeAspect="1"/>
          </p:cNvPicPr>
          <p:nvPr/>
        </p:nvPicPr>
        <p:blipFill>
          <a:blip r:embed="rId3"/>
          <a:stretch>
            <a:fillRect/>
          </a:stretch>
        </p:blipFill>
        <p:spPr>
          <a:xfrm>
            <a:off x="4738688" y="3220765"/>
            <a:ext cx="7086600" cy="2943225"/>
          </a:xfrm>
          <a:prstGeom prst="rect">
            <a:avLst/>
          </a:prstGeom>
        </p:spPr>
      </p:pic>
      <p:pic>
        <p:nvPicPr>
          <p:cNvPr id="6" name="Picture 5">
            <a:extLst>
              <a:ext uri="{FF2B5EF4-FFF2-40B4-BE49-F238E27FC236}">
                <a16:creationId xmlns:a16="http://schemas.microsoft.com/office/drawing/2014/main" id="{B43C7956-6087-4961-ADD1-664F11E5B7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825" y="3235052"/>
            <a:ext cx="3476624" cy="2899751"/>
          </a:xfrm>
          <a:prstGeom prst="rect">
            <a:avLst/>
          </a:prstGeom>
        </p:spPr>
      </p:pic>
    </p:spTree>
    <p:extLst>
      <p:ext uri="{BB962C8B-B14F-4D97-AF65-F5344CB8AC3E}">
        <p14:creationId xmlns:p14="http://schemas.microsoft.com/office/powerpoint/2010/main" val="4260972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35A2-C658-4E2A-B290-F869816DF984}"/>
              </a:ext>
            </a:extLst>
          </p:cNvPr>
          <p:cNvSpPr>
            <a:spLocks noGrp="1"/>
          </p:cNvSpPr>
          <p:nvPr>
            <p:ph type="title"/>
          </p:nvPr>
        </p:nvSpPr>
        <p:spPr/>
        <p:txBody>
          <a:bodyPr/>
          <a:lstStyle/>
          <a:p>
            <a:r>
              <a:rPr lang="en-US" dirty="0"/>
              <a:t>Football Back Office: Quality Control</a:t>
            </a:r>
          </a:p>
        </p:txBody>
      </p:sp>
      <p:sp>
        <p:nvSpPr>
          <p:cNvPr id="3" name="Content Placeholder 2">
            <a:extLst>
              <a:ext uri="{FF2B5EF4-FFF2-40B4-BE49-F238E27FC236}">
                <a16:creationId xmlns:a16="http://schemas.microsoft.com/office/drawing/2014/main" id="{6E9FB8F3-33CD-4C21-9F3F-DC9C1C6399CD}"/>
              </a:ext>
            </a:extLst>
          </p:cNvPr>
          <p:cNvSpPr>
            <a:spLocks noGrp="1"/>
          </p:cNvSpPr>
          <p:nvPr>
            <p:ph idx="1"/>
          </p:nvPr>
        </p:nvSpPr>
        <p:spPr>
          <a:xfrm>
            <a:off x="6332070" y="2087110"/>
            <a:ext cx="4794717" cy="792898"/>
          </a:xfrm>
        </p:spPr>
        <p:txBody>
          <a:bodyPr>
            <a:normAutofit fontScale="62500" lnSpcReduction="20000"/>
          </a:bodyPr>
          <a:lstStyle/>
          <a:p>
            <a:r>
              <a:rPr lang="en-US" dirty="0"/>
              <a:t>Often instead of “Data Analyst”, teams will call this function “Quality Control”</a:t>
            </a:r>
          </a:p>
        </p:txBody>
      </p:sp>
      <p:pic>
        <p:nvPicPr>
          <p:cNvPr id="4" name="Picture 3">
            <a:extLst>
              <a:ext uri="{FF2B5EF4-FFF2-40B4-BE49-F238E27FC236}">
                <a16:creationId xmlns:a16="http://schemas.microsoft.com/office/drawing/2014/main" id="{528A53C7-52B0-44A0-817C-C43B5E46B174}"/>
              </a:ext>
            </a:extLst>
          </p:cNvPr>
          <p:cNvPicPr>
            <a:picLocks noChangeAspect="1"/>
          </p:cNvPicPr>
          <p:nvPr/>
        </p:nvPicPr>
        <p:blipFill>
          <a:blip r:embed="rId2"/>
          <a:stretch>
            <a:fillRect/>
          </a:stretch>
        </p:blipFill>
        <p:spPr>
          <a:xfrm>
            <a:off x="4752974" y="3429000"/>
            <a:ext cx="6943725" cy="2752725"/>
          </a:xfrm>
          <a:prstGeom prst="rect">
            <a:avLst/>
          </a:prstGeom>
        </p:spPr>
      </p:pic>
      <p:pic>
        <p:nvPicPr>
          <p:cNvPr id="5" name="Picture 4">
            <a:extLst>
              <a:ext uri="{FF2B5EF4-FFF2-40B4-BE49-F238E27FC236}">
                <a16:creationId xmlns:a16="http://schemas.microsoft.com/office/drawing/2014/main" id="{6D844EA5-7B2E-492F-9607-9EA85FB07801}"/>
              </a:ext>
            </a:extLst>
          </p:cNvPr>
          <p:cNvPicPr>
            <a:picLocks noChangeAspect="1"/>
          </p:cNvPicPr>
          <p:nvPr/>
        </p:nvPicPr>
        <p:blipFill>
          <a:blip r:embed="rId3"/>
          <a:stretch>
            <a:fillRect/>
          </a:stretch>
        </p:blipFill>
        <p:spPr>
          <a:xfrm>
            <a:off x="937260" y="1880450"/>
            <a:ext cx="4794717" cy="1206218"/>
          </a:xfrm>
          <a:prstGeom prst="rect">
            <a:avLst/>
          </a:prstGeom>
        </p:spPr>
      </p:pic>
      <p:pic>
        <p:nvPicPr>
          <p:cNvPr id="6" name="Picture 5">
            <a:extLst>
              <a:ext uri="{FF2B5EF4-FFF2-40B4-BE49-F238E27FC236}">
                <a16:creationId xmlns:a16="http://schemas.microsoft.com/office/drawing/2014/main" id="{A92B0189-7F3D-4DF2-AC84-B1A3C7ED7C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0162" y="3057526"/>
            <a:ext cx="2943226" cy="3412303"/>
          </a:xfrm>
          <a:prstGeom prst="rect">
            <a:avLst/>
          </a:prstGeom>
        </p:spPr>
      </p:pic>
    </p:spTree>
    <p:extLst>
      <p:ext uri="{BB962C8B-B14F-4D97-AF65-F5344CB8AC3E}">
        <p14:creationId xmlns:p14="http://schemas.microsoft.com/office/powerpoint/2010/main" val="183173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B47B-4365-4C28-803E-2F5E9974AEBF}"/>
              </a:ext>
            </a:extLst>
          </p:cNvPr>
          <p:cNvSpPr>
            <a:spLocks noGrp="1"/>
          </p:cNvSpPr>
          <p:nvPr>
            <p:ph type="title"/>
          </p:nvPr>
        </p:nvSpPr>
        <p:spPr/>
        <p:txBody>
          <a:bodyPr/>
          <a:lstStyle/>
          <a:p>
            <a:r>
              <a:rPr lang="en-US" dirty="0"/>
              <a:t>NBA Basketball Analytics </a:t>
            </a:r>
          </a:p>
        </p:txBody>
      </p:sp>
      <p:sp>
        <p:nvSpPr>
          <p:cNvPr id="3" name="Content Placeholder 2">
            <a:extLst>
              <a:ext uri="{FF2B5EF4-FFF2-40B4-BE49-F238E27FC236}">
                <a16:creationId xmlns:a16="http://schemas.microsoft.com/office/drawing/2014/main" id="{0AFBD35F-4D99-43E4-913A-DE1ABC8992E8}"/>
              </a:ext>
            </a:extLst>
          </p:cNvPr>
          <p:cNvSpPr>
            <a:spLocks noGrp="1"/>
          </p:cNvSpPr>
          <p:nvPr>
            <p:ph idx="1"/>
          </p:nvPr>
        </p:nvSpPr>
        <p:spPr>
          <a:xfrm>
            <a:off x="6846752" y="2600382"/>
            <a:ext cx="4615906" cy="2608434"/>
          </a:xfrm>
        </p:spPr>
        <p:txBody>
          <a:bodyPr>
            <a:normAutofit/>
          </a:bodyPr>
          <a:lstStyle/>
          <a:p>
            <a:r>
              <a:rPr lang="en-US" sz="2400" dirty="0"/>
              <a:t>Look up your favorite team and you will find the list of analysts!</a:t>
            </a:r>
          </a:p>
          <a:p>
            <a:endParaRPr lang="en-US" sz="2400" dirty="0"/>
          </a:p>
        </p:txBody>
      </p:sp>
      <p:pic>
        <p:nvPicPr>
          <p:cNvPr id="4" name="Picture 3">
            <a:extLst>
              <a:ext uri="{FF2B5EF4-FFF2-40B4-BE49-F238E27FC236}">
                <a16:creationId xmlns:a16="http://schemas.microsoft.com/office/drawing/2014/main" id="{B065BDD6-93B3-4D96-9C23-CE3440AB5CF7}"/>
              </a:ext>
            </a:extLst>
          </p:cNvPr>
          <p:cNvPicPr>
            <a:picLocks noChangeAspect="1"/>
          </p:cNvPicPr>
          <p:nvPr/>
        </p:nvPicPr>
        <p:blipFill>
          <a:blip r:embed="rId3"/>
          <a:stretch>
            <a:fillRect/>
          </a:stretch>
        </p:blipFill>
        <p:spPr>
          <a:xfrm>
            <a:off x="491808" y="1840477"/>
            <a:ext cx="5248275" cy="2933700"/>
          </a:xfrm>
          <a:prstGeom prst="rect">
            <a:avLst/>
          </a:prstGeom>
          <a:ln w="31750">
            <a:solidFill>
              <a:schemeClr val="accent1"/>
            </a:solidFill>
          </a:ln>
        </p:spPr>
      </p:pic>
      <p:pic>
        <p:nvPicPr>
          <p:cNvPr id="5" name="Picture 4">
            <a:extLst>
              <a:ext uri="{FF2B5EF4-FFF2-40B4-BE49-F238E27FC236}">
                <a16:creationId xmlns:a16="http://schemas.microsoft.com/office/drawing/2014/main" id="{E8C6934E-08F8-4813-9FA4-B0EDEA59D750}"/>
              </a:ext>
            </a:extLst>
          </p:cNvPr>
          <p:cNvPicPr>
            <a:picLocks noChangeAspect="1"/>
          </p:cNvPicPr>
          <p:nvPr/>
        </p:nvPicPr>
        <p:blipFill>
          <a:blip r:embed="rId4"/>
          <a:stretch>
            <a:fillRect/>
          </a:stretch>
        </p:blipFill>
        <p:spPr>
          <a:xfrm>
            <a:off x="6451918" y="1794157"/>
            <a:ext cx="5133975" cy="638175"/>
          </a:xfrm>
          <a:prstGeom prst="rect">
            <a:avLst/>
          </a:prstGeom>
        </p:spPr>
      </p:pic>
      <p:pic>
        <p:nvPicPr>
          <p:cNvPr id="6" name="Picture 5">
            <a:extLst>
              <a:ext uri="{FF2B5EF4-FFF2-40B4-BE49-F238E27FC236}">
                <a16:creationId xmlns:a16="http://schemas.microsoft.com/office/drawing/2014/main" id="{490E581F-BDFA-44B5-9D49-61FFEC98A9FC}"/>
              </a:ext>
            </a:extLst>
          </p:cNvPr>
          <p:cNvPicPr>
            <a:picLocks noChangeAspect="1"/>
          </p:cNvPicPr>
          <p:nvPr/>
        </p:nvPicPr>
        <p:blipFill>
          <a:blip r:embed="rId5"/>
          <a:stretch>
            <a:fillRect/>
          </a:stretch>
        </p:blipFill>
        <p:spPr>
          <a:xfrm>
            <a:off x="6846752" y="4059802"/>
            <a:ext cx="3810000" cy="1428750"/>
          </a:xfrm>
          <a:prstGeom prst="rect">
            <a:avLst/>
          </a:prstGeom>
        </p:spPr>
      </p:pic>
      <p:pic>
        <p:nvPicPr>
          <p:cNvPr id="8" name="Picture 7">
            <a:extLst>
              <a:ext uri="{FF2B5EF4-FFF2-40B4-BE49-F238E27FC236}">
                <a16:creationId xmlns:a16="http://schemas.microsoft.com/office/drawing/2014/main" id="{B02DCE59-3DBB-4A09-88BA-0D3837C21ED4}"/>
              </a:ext>
            </a:extLst>
          </p:cNvPr>
          <p:cNvPicPr>
            <a:picLocks noChangeAspect="1"/>
          </p:cNvPicPr>
          <p:nvPr/>
        </p:nvPicPr>
        <p:blipFill>
          <a:blip r:embed="rId6"/>
          <a:stretch>
            <a:fillRect/>
          </a:stretch>
        </p:blipFill>
        <p:spPr>
          <a:xfrm>
            <a:off x="7473542" y="980736"/>
            <a:ext cx="3362325" cy="752475"/>
          </a:xfrm>
          <a:prstGeom prst="rect">
            <a:avLst/>
          </a:prstGeom>
        </p:spPr>
      </p:pic>
      <p:sp>
        <p:nvSpPr>
          <p:cNvPr id="9" name="Rectangle 8">
            <a:extLst>
              <a:ext uri="{FF2B5EF4-FFF2-40B4-BE49-F238E27FC236}">
                <a16:creationId xmlns:a16="http://schemas.microsoft.com/office/drawing/2014/main" id="{F6A86F97-9CFE-4148-AFE9-C385D1599DD4}"/>
              </a:ext>
            </a:extLst>
          </p:cNvPr>
          <p:cNvSpPr/>
          <p:nvPr/>
        </p:nvSpPr>
        <p:spPr>
          <a:xfrm>
            <a:off x="2742475" y="5877264"/>
            <a:ext cx="6096000" cy="646331"/>
          </a:xfrm>
          <a:prstGeom prst="rect">
            <a:avLst/>
          </a:prstGeom>
        </p:spPr>
        <p:txBody>
          <a:bodyPr>
            <a:spAutoFit/>
          </a:bodyPr>
          <a:lstStyle/>
          <a:p>
            <a:r>
              <a:rPr lang="en-US" dirty="0">
                <a:hlinkClick r:id="rId7"/>
              </a:rPr>
              <a:t>Source: https://www.nbastuffer.com/analytics101/nba-teams-that-have-analytics-department/</a:t>
            </a:r>
            <a:endParaRPr lang="en-US" dirty="0"/>
          </a:p>
        </p:txBody>
      </p:sp>
    </p:spTree>
    <p:extLst>
      <p:ext uri="{BB962C8B-B14F-4D97-AF65-F5344CB8AC3E}">
        <p14:creationId xmlns:p14="http://schemas.microsoft.com/office/powerpoint/2010/main" val="340979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BDA8-C116-4FD2-B525-588C097DE0E3}"/>
              </a:ext>
            </a:extLst>
          </p:cNvPr>
          <p:cNvSpPr>
            <a:spLocks noGrp="1"/>
          </p:cNvSpPr>
          <p:nvPr>
            <p:ph type="title"/>
          </p:nvPr>
        </p:nvSpPr>
        <p:spPr/>
        <p:txBody>
          <a:bodyPr/>
          <a:lstStyle/>
          <a:p>
            <a:r>
              <a:rPr lang="en-US" sz="3600" dirty="0"/>
              <a:t>NFL – Health and Safety Data Architect</a:t>
            </a:r>
          </a:p>
        </p:txBody>
      </p:sp>
      <p:sp>
        <p:nvSpPr>
          <p:cNvPr id="4" name="Footer Placeholder 3">
            <a:extLst>
              <a:ext uri="{FF2B5EF4-FFF2-40B4-BE49-F238E27FC236}">
                <a16:creationId xmlns:a16="http://schemas.microsoft.com/office/drawing/2014/main" id="{61378E98-C804-47F4-AFA8-457EE574AD4B}"/>
              </a:ext>
            </a:extLst>
          </p:cNvPr>
          <p:cNvSpPr>
            <a:spLocks noGrp="1"/>
          </p:cNvSpPr>
          <p:nvPr>
            <p:ph type="ftr" sz="quarter" idx="11"/>
          </p:nvPr>
        </p:nvSpPr>
        <p:spPr/>
        <p:txBody>
          <a:bodyPr/>
          <a:lstStyle/>
          <a:p>
            <a:r>
              <a:rPr lang="en-US" dirty="0"/>
              <a:t> </a:t>
            </a:r>
          </a:p>
        </p:txBody>
      </p:sp>
      <p:pic>
        <p:nvPicPr>
          <p:cNvPr id="7" name="Picture 6">
            <a:extLst>
              <a:ext uri="{FF2B5EF4-FFF2-40B4-BE49-F238E27FC236}">
                <a16:creationId xmlns:a16="http://schemas.microsoft.com/office/drawing/2014/main" id="{4B333B81-5DF5-4E43-A2F8-C622D0DD9812}"/>
              </a:ext>
            </a:extLst>
          </p:cNvPr>
          <p:cNvPicPr>
            <a:picLocks noChangeAspect="1"/>
          </p:cNvPicPr>
          <p:nvPr/>
        </p:nvPicPr>
        <p:blipFill>
          <a:blip r:embed="rId3"/>
          <a:stretch>
            <a:fillRect/>
          </a:stretch>
        </p:blipFill>
        <p:spPr>
          <a:xfrm>
            <a:off x="795293" y="3019491"/>
            <a:ext cx="4210050" cy="1409700"/>
          </a:xfrm>
          <a:prstGeom prst="rect">
            <a:avLst/>
          </a:prstGeom>
          <a:ln w="22225">
            <a:solidFill>
              <a:schemeClr val="accent1"/>
            </a:solidFill>
          </a:ln>
        </p:spPr>
      </p:pic>
      <p:pic>
        <p:nvPicPr>
          <p:cNvPr id="8" name="Picture 7">
            <a:extLst>
              <a:ext uri="{FF2B5EF4-FFF2-40B4-BE49-F238E27FC236}">
                <a16:creationId xmlns:a16="http://schemas.microsoft.com/office/drawing/2014/main" id="{97AD14E4-ECFF-418A-848B-39DAF74BD2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1654175"/>
            <a:ext cx="6175693" cy="2229148"/>
          </a:xfrm>
          <a:prstGeom prst="rect">
            <a:avLst/>
          </a:prstGeom>
        </p:spPr>
      </p:pic>
      <p:pic>
        <p:nvPicPr>
          <p:cNvPr id="9" name="Picture 8">
            <a:extLst>
              <a:ext uri="{FF2B5EF4-FFF2-40B4-BE49-F238E27FC236}">
                <a16:creationId xmlns:a16="http://schemas.microsoft.com/office/drawing/2014/main" id="{68BB8791-D30A-442B-8E9A-20ECC9CC48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4997" y="3887219"/>
            <a:ext cx="5218386" cy="2392078"/>
          </a:xfrm>
          <a:prstGeom prst="rect">
            <a:avLst/>
          </a:prstGeom>
        </p:spPr>
      </p:pic>
    </p:spTree>
    <p:extLst>
      <p:ext uri="{BB962C8B-B14F-4D97-AF65-F5344CB8AC3E}">
        <p14:creationId xmlns:p14="http://schemas.microsoft.com/office/powerpoint/2010/main" val="204233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5785" y="2217420"/>
            <a:ext cx="3200400" cy="2286000"/>
          </a:xfrm>
        </p:spPr>
        <p:txBody>
          <a:bodyPr>
            <a:normAutofit fontScale="90000"/>
          </a:bodyPr>
          <a:lstStyle/>
          <a:p>
            <a:r>
              <a:rPr lang="en-US" sz="4800" dirty="0"/>
              <a:t>Overview: Sport is </a:t>
            </a:r>
            <a:br>
              <a:rPr lang="en-US" sz="4800" dirty="0"/>
            </a:br>
            <a:r>
              <a:rPr lang="en-US" sz="4800" dirty="0"/>
              <a:t>Big Business</a:t>
            </a:r>
            <a:br>
              <a:rPr lang="en-US" sz="4800" dirty="0"/>
            </a:br>
            <a:br>
              <a:rPr lang="en-US" sz="4800" dirty="0"/>
            </a:br>
            <a:endParaRPr lang="en-US" sz="4800" dirty="0"/>
          </a:p>
        </p:txBody>
      </p:sp>
      <p:sp>
        <p:nvSpPr>
          <p:cNvPr id="8" name="Content Placeholder 7"/>
          <p:cNvSpPr>
            <a:spLocks noGrp="1"/>
          </p:cNvSpPr>
          <p:nvPr>
            <p:ph idx="1"/>
          </p:nvPr>
        </p:nvSpPr>
        <p:spPr>
          <a:xfrm>
            <a:off x="4800599" y="731520"/>
            <a:ext cx="7211983" cy="5257800"/>
          </a:xfrm>
        </p:spPr>
        <p:txBody>
          <a:bodyPr>
            <a:normAutofit fontScale="55000" lnSpcReduction="20000"/>
          </a:bodyPr>
          <a:lstStyle/>
          <a:p>
            <a:pPr marL="0" indent="0">
              <a:buNone/>
            </a:pPr>
            <a:r>
              <a:rPr lang="en-US" sz="4600" dirty="0"/>
              <a:t>FOLLOW THE MONEY!</a:t>
            </a:r>
          </a:p>
          <a:p>
            <a:pPr marL="0" indent="0">
              <a:buNone/>
            </a:pPr>
            <a:endParaRPr lang="en-US" sz="4600" dirty="0"/>
          </a:p>
          <a:p>
            <a:pPr marL="0" indent="0">
              <a:buNone/>
            </a:pPr>
            <a:r>
              <a:rPr lang="en-US" sz="4600" dirty="0"/>
              <a:t>How much Revenue? </a:t>
            </a:r>
          </a:p>
          <a:p>
            <a:pPr marL="0" indent="0">
              <a:buNone/>
            </a:pPr>
            <a:endParaRPr lang="en-US" sz="4600" dirty="0"/>
          </a:p>
          <a:p>
            <a:pPr marL="0" indent="0">
              <a:buNone/>
            </a:pPr>
            <a:r>
              <a:rPr lang="en-US" sz="4600" dirty="0"/>
              <a:t>Price Waterhouse Cooper predicts</a:t>
            </a:r>
          </a:p>
          <a:p>
            <a:r>
              <a:rPr lang="en-US" sz="4600" dirty="0"/>
              <a:t>$145B revenue WW in 2015</a:t>
            </a:r>
          </a:p>
          <a:p>
            <a:r>
              <a:rPr lang="en-US" sz="4600" dirty="0"/>
              <a:t>$66.3B in North America </a:t>
            </a:r>
          </a:p>
          <a:p>
            <a:endParaRPr lang="en-US" dirty="0"/>
          </a:p>
          <a:p>
            <a:endParaRPr lang="en-US" dirty="0"/>
          </a:p>
          <a:p>
            <a:pPr marL="0" indent="0">
              <a:buNone/>
            </a:pPr>
            <a:r>
              <a:rPr lang="en-US" sz="2400" dirty="0"/>
              <a:t>Sources</a:t>
            </a:r>
          </a:p>
          <a:p>
            <a:r>
              <a:rPr lang="en-US" sz="1400" dirty="0">
                <a:hlinkClick r:id="rId3"/>
              </a:rPr>
              <a:t>Worldwide: http://www.pwc.com/gx/en/hospitality-leisure/changing-the-game-outlook-for-the-global-sports-market-to-2015.jhtml</a:t>
            </a:r>
            <a:endParaRPr lang="en-US" sz="1400" dirty="0"/>
          </a:p>
          <a:p>
            <a:r>
              <a:rPr lang="en-US" sz="1400" dirty="0">
                <a:hlinkClick r:id="rId4"/>
              </a:rPr>
              <a:t>North America: http://www.pwc.com/gx/en/sports-mega-events/news/sports-outlook-north-america-2014.jhtml</a:t>
            </a:r>
            <a:r>
              <a:rPr lang="en-US" sz="1400" b="1" dirty="0"/>
              <a:t> </a:t>
            </a:r>
            <a:endParaRPr lang="en-US" sz="1400" dirty="0"/>
          </a:p>
        </p:txBody>
      </p:sp>
      <p:sp>
        <p:nvSpPr>
          <p:cNvPr id="4" name="Footer Placeholder 3"/>
          <p:cNvSpPr>
            <a:spLocks noGrp="1"/>
          </p:cNvSpPr>
          <p:nvPr>
            <p:ph type="ftr" sz="quarter" idx="11"/>
          </p:nvPr>
        </p:nvSpPr>
        <p:spPr/>
        <p:txBody>
          <a:bodyPr/>
          <a:lstStyle/>
          <a:p>
            <a:r>
              <a:rPr lang="en-US" dirty="0"/>
              <a:t> </a:t>
            </a:r>
          </a:p>
        </p:txBody>
      </p:sp>
      <p:sp>
        <p:nvSpPr>
          <p:cNvPr id="2" name="TextBox 1">
            <a:extLst>
              <a:ext uri="{FF2B5EF4-FFF2-40B4-BE49-F238E27FC236}">
                <a16:creationId xmlns:a16="http://schemas.microsoft.com/office/drawing/2014/main" id="{197F31D7-6E66-4869-8D07-249590CFFF27}"/>
              </a:ext>
            </a:extLst>
          </p:cNvPr>
          <p:cNvSpPr txBox="1"/>
          <p:nvPr/>
        </p:nvSpPr>
        <p:spPr>
          <a:xfrm>
            <a:off x="672895" y="4071938"/>
            <a:ext cx="2600335" cy="2308324"/>
          </a:xfrm>
          <a:prstGeom prst="rect">
            <a:avLst/>
          </a:prstGeom>
          <a:noFill/>
        </p:spPr>
        <p:txBody>
          <a:bodyPr wrap="square" rtlCol="0">
            <a:spAutoFit/>
          </a:bodyPr>
          <a:lstStyle/>
          <a:p>
            <a:r>
              <a:rPr lang="en-US" dirty="0">
                <a:solidFill>
                  <a:schemeClr val="bg1"/>
                </a:solidFill>
              </a:rPr>
              <a:t>Warning: all the data in this section is current from the internet as of July 2019, but there are notable lags in reporting, e.g., some data reported on the Internet is from 2017!</a:t>
            </a:r>
          </a:p>
        </p:txBody>
      </p:sp>
    </p:spTree>
    <p:extLst>
      <p:ext uri="{BB962C8B-B14F-4D97-AF65-F5344CB8AC3E}">
        <p14:creationId xmlns:p14="http://schemas.microsoft.com/office/powerpoint/2010/main" val="3002300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51A464D-BDB7-479B-9CBC-3589CDBC7AE9}"/>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BFB6F40A-5B4D-48B6-84C9-6DD45B2CFA16}"/>
              </a:ext>
            </a:extLst>
          </p:cNvPr>
          <p:cNvSpPr>
            <a:spLocks noGrp="1"/>
          </p:cNvSpPr>
          <p:nvPr>
            <p:ph type="body" sz="quarter" idx="10"/>
          </p:nvPr>
        </p:nvSpPr>
        <p:spPr/>
        <p:txBody>
          <a:bodyPr/>
          <a:lstStyle/>
          <a:p>
            <a:r>
              <a:rPr lang="en-US" dirty="0"/>
              <a:t>Adoption Rates for Analytics </a:t>
            </a:r>
          </a:p>
        </p:txBody>
      </p:sp>
    </p:spTree>
    <p:extLst>
      <p:ext uri="{BB962C8B-B14F-4D97-AF65-F5344CB8AC3E}">
        <p14:creationId xmlns:p14="http://schemas.microsoft.com/office/powerpoint/2010/main" val="2646822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132F-907D-483E-81F4-E5B77B522A51}"/>
              </a:ext>
            </a:extLst>
          </p:cNvPr>
          <p:cNvSpPr>
            <a:spLocks noGrp="1"/>
          </p:cNvSpPr>
          <p:nvPr>
            <p:ph type="title"/>
          </p:nvPr>
        </p:nvSpPr>
        <p:spPr/>
        <p:txBody>
          <a:bodyPr/>
          <a:lstStyle/>
          <a:p>
            <a:r>
              <a:rPr lang="en-US" sz="3600" dirty="0"/>
              <a:t>Adoption Rates for Pro Sports Analytics </a:t>
            </a:r>
          </a:p>
        </p:txBody>
      </p:sp>
      <p:sp>
        <p:nvSpPr>
          <p:cNvPr id="3" name="Content Placeholder 2">
            <a:extLst>
              <a:ext uri="{FF2B5EF4-FFF2-40B4-BE49-F238E27FC236}">
                <a16:creationId xmlns:a16="http://schemas.microsoft.com/office/drawing/2014/main" id="{BB998E7F-F005-4D06-AA32-94135298D24B}"/>
              </a:ext>
            </a:extLst>
          </p:cNvPr>
          <p:cNvSpPr>
            <a:spLocks noGrp="1"/>
          </p:cNvSpPr>
          <p:nvPr>
            <p:ph idx="1"/>
          </p:nvPr>
        </p:nvSpPr>
        <p:spPr/>
        <p:txBody>
          <a:bodyPr>
            <a:normAutofit fontScale="85000" lnSpcReduction="10000"/>
          </a:bodyPr>
          <a:lstStyle/>
          <a:p>
            <a:r>
              <a:rPr lang="en-US" dirty="0"/>
              <a:t>All over the map</a:t>
            </a:r>
          </a:p>
          <a:p>
            <a:r>
              <a:rPr lang="en-US" dirty="0"/>
              <a:t>Pros: all pro teams now have analytics groups, but each sports is at a different stage </a:t>
            </a:r>
          </a:p>
          <a:p>
            <a:pPr lvl="1"/>
            <a:r>
              <a:rPr lang="en-US" dirty="0"/>
              <a:t>At the industry level, baseball is the most mature, then basketball, soccer and football. Hockey has lagged.</a:t>
            </a:r>
          </a:p>
          <a:p>
            <a:r>
              <a:rPr lang="en-US" dirty="0"/>
              <a:t>But within each industry, some teams are definite leaders, others are laggards. </a:t>
            </a:r>
          </a:p>
          <a:p>
            <a:r>
              <a:rPr lang="en-US" dirty="0"/>
              <a:t>Often you will find pockets of good analysts at the League Office, helping all the teams </a:t>
            </a:r>
          </a:p>
        </p:txBody>
      </p:sp>
      <p:sp>
        <p:nvSpPr>
          <p:cNvPr id="4" name="Footer Placeholder 3">
            <a:extLst>
              <a:ext uri="{FF2B5EF4-FFF2-40B4-BE49-F238E27FC236}">
                <a16:creationId xmlns:a16="http://schemas.microsoft.com/office/drawing/2014/main" id="{E8DEA344-70D8-420A-9E81-32E2A764825D}"/>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313483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5620" y="349663"/>
            <a:ext cx="7506593" cy="2291893"/>
          </a:xfrm>
          <a:prstGeom prst="rect">
            <a:avLst/>
          </a:prstGeom>
        </p:spPr>
      </p:pic>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4294967295"/>
          </p:nvPr>
        </p:nvSpPr>
        <p:spPr>
          <a:xfrm>
            <a:off x="10700558" y="6492875"/>
            <a:ext cx="1312025" cy="365125"/>
          </a:xfrm>
          <a:prstGeom prst="rect">
            <a:avLst/>
          </a:prstGeom>
        </p:spPr>
        <p:txBody>
          <a:bodyPr/>
          <a:lstStyle/>
          <a:p>
            <a:fld id="{6113E31D-E2AB-40D1-8B51-AFA5AFEF393A}" type="slidenum">
              <a:rPr lang="en-US" smtClean="0"/>
              <a:t>32</a:t>
            </a:fld>
            <a:endParaRPr lang="en-US" dirty="0"/>
          </a:p>
        </p:txBody>
      </p:sp>
      <p:sp>
        <p:nvSpPr>
          <p:cNvPr id="11" name="TextBox 10"/>
          <p:cNvSpPr txBox="1"/>
          <p:nvPr/>
        </p:nvSpPr>
        <p:spPr>
          <a:xfrm>
            <a:off x="4375620" y="6486545"/>
            <a:ext cx="6980950" cy="307777"/>
          </a:xfrm>
          <a:prstGeom prst="rect">
            <a:avLst/>
          </a:prstGeom>
          <a:solidFill>
            <a:schemeClr val="bg1"/>
          </a:solidFill>
          <a:ln>
            <a:solidFill>
              <a:schemeClr val="accent1"/>
            </a:solidFill>
          </a:ln>
        </p:spPr>
        <p:txBody>
          <a:bodyPr wrap="none" rtlCol="0">
            <a:spAutoFit/>
          </a:bodyPr>
          <a:lstStyle/>
          <a:p>
            <a:r>
              <a:rPr lang="en-US" sz="1400" dirty="0"/>
              <a:t>Source: http://espn.go. mco/espn/feature/story/_/id/12331388/the-great-analytics-rankings/</a:t>
            </a:r>
          </a:p>
        </p:txBody>
      </p:sp>
      <p:sp>
        <p:nvSpPr>
          <p:cNvPr id="2" name="TextBox 1"/>
          <p:cNvSpPr txBox="1"/>
          <p:nvPr/>
        </p:nvSpPr>
        <p:spPr>
          <a:xfrm>
            <a:off x="4506976" y="2987718"/>
            <a:ext cx="7142992" cy="3416320"/>
          </a:xfrm>
          <a:prstGeom prst="rect">
            <a:avLst/>
          </a:prstGeom>
          <a:noFill/>
        </p:spPr>
        <p:txBody>
          <a:bodyPr wrap="square" rtlCol="0">
            <a:spAutoFit/>
          </a:bodyPr>
          <a:lstStyle/>
          <a:p>
            <a:r>
              <a:rPr lang="en-US" sz="2400" dirty="0"/>
              <a:t>Practically every pro team has launched analytics efforts</a:t>
            </a:r>
          </a:p>
          <a:p>
            <a:endParaRPr lang="en-US" sz="2400" dirty="0"/>
          </a:p>
          <a:p>
            <a:r>
              <a:rPr lang="en-US" sz="2400" dirty="0"/>
              <a:t>In 2015, ESPN rated which teams are ahead and which are behind in the use of analytics.  Click the link to see how your favorite team stacks up! </a:t>
            </a:r>
          </a:p>
          <a:p>
            <a:endParaRPr lang="en-US" sz="2400" dirty="0"/>
          </a:p>
          <a:p>
            <a:r>
              <a:rPr lang="en-US" sz="2400" dirty="0"/>
              <a:t>Unfortunately, this study has not been updated!</a:t>
            </a:r>
          </a:p>
          <a:p>
            <a:endParaRPr lang="en-US" sz="2400" dirty="0"/>
          </a:p>
        </p:txBody>
      </p:sp>
      <p:sp>
        <p:nvSpPr>
          <p:cNvPr id="3" name="TextBox 2">
            <a:extLst>
              <a:ext uri="{FF2B5EF4-FFF2-40B4-BE49-F238E27FC236}">
                <a16:creationId xmlns:a16="http://schemas.microsoft.com/office/drawing/2014/main" id="{950235F2-4DDC-428D-A2B8-2EA83AE89E96}"/>
              </a:ext>
            </a:extLst>
          </p:cNvPr>
          <p:cNvSpPr txBox="1"/>
          <p:nvPr/>
        </p:nvSpPr>
        <p:spPr>
          <a:xfrm>
            <a:off x="857252" y="1997839"/>
            <a:ext cx="2228850" cy="2862322"/>
          </a:xfrm>
          <a:prstGeom prst="rect">
            <a:avLst/>
          </a:prstGeom>
          <a:solidFill>
            <a:srgbClr val="FF9933"/>
          </a:solidFill>
        </p:spPr>
        <p:txBody>
          <a:bodyPr wrap="square" rtlCol="0">
            <a:spAutoFit/>
          </a:bodyPr>
          <a:lstStyle/>
          <a:p>
            <a:r>
              <a:rPr lang="en-US" dirty="0">
                <a:solidFill>
                  <a:schemeClr val="tx2"/>
                </a:solidFill>
              </a:rPr>
              <a:t>“There are caps on how many players you can have on your roster, but no limit on the number of analysts” – Pro GM </a:t>
            </a:r>
          </a:p>
          <a:p>
            <a:endParaRPr lang="en-US" dirty="0">
              <a:solidFill>
                <a:schemeClr val="tx2"/>
              </a:solidFill>
            </a:endParaRPr>
          </a:p>
          <a:p>
            <a:r>
              <a:rPr lang="en-US" dirty="0">
                <a:solidFill>
                  <a:schemeClr val="tx2"/>
                </a:solidFill>
              </a:rPr>
              <a:t>How many and how good are they? </a:t>
            </a:r>
          </a:p>
        </p:txBody>
      </p:sp>
    </p:spTree>
    <p:extLst>
      <p:ext uri="{BB962C8B-B14F-4D97-AF65-F5344CB8AC3E}">
        <p14:creationId xmlns:p14="http://schemas.microsoft.com/office/powerpoint/2010/main" val="3013185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802" y="566077"/>
            <a:ext cx="11123613" cy="792897"/>
          </a:xfrm>
        </p:spPr>
        <p:txBody>
          <a:bodyPr>
            <a:noAutofit/>
          </a:bodyPr>
          <a:lstStyle/>
          <a:p>
            <a:r>
              <a:rPr lang="en-US" sz="3600" dirty="0"/>
              <a:t>Many Analysts Attend the MIT SSAC</a:t>
            </a:r>
            <a:br>
              <a:rPr lang="en-US" sz="3600" dirty="0"/>
            </a:br>
            <a:r>
              <a:rPr lang="en-US" sz="2000" dirty="0">
                <a:hlinkClick r:id="rId3"/>
              </a:rPr>
              <a:t>https://en.wikipedia.org/wiki/MIT_Sloan_Sports_Analytics_Conference</a:t>
            </a:r>
            <a:endParaRPr lang="en-US" sz="3600" dirty="0"/>
          </a:p>
        </p:txBody>
      </p:sp>
      <p:sp>
        <p:nvSpPr>
          <p:cNvPr id="3" name="Content Placeholder 2"/>
          <p:cNvSpPr>
            <a:spLocks noGrp="1"/>
          </p:cNvSpPr>
          <p:nvPr>
            <p:ph idx="1"/>
          </p:nvPr>
        </p:nvSpPr>
        <p:spPr>
          <a:xfrm>
            <a:off x="1068387" y="1865595"/>
            <a:ext cx="4918963" cy="4776752"/>
          </a:xfrm>
        </p:spPr>
        <p:txBody>
          <a:bodyPr>
            <a:normAutofit lnSpcReduction="10000"/>
          </a:bodyPr>
          <a:lstStyle/>
          <a:p>
            <a:r>
              <a:rPr lang="en-US" sz="2800" dirty="0"/>
              <a:t>MIT Sloan Sports Analytics Conference (SSAC)</a:t>
            </a:r>
          </a:p>
          <a:p>
            <a:pPr lvl="2"/>
            <a:r>
              <a:rPr lang="en-US" sz="1800" dirty="0"/>
              <a:t>14th Annual, March 6-7, 2020</a:t>
            </a:r>
          </a:p>
          <a:p>
            <a:pPr lvl="2"/>
            <a:r>
              <a:rPr lang="en-US" sz="1800" dirty="0"/>
              <a:t>Panels</a:t>
            </a:r>
          </a:p>
          <a:p>
            <a:pPr lvl="2"/>
            <a:r>
              <a:rPr lang="en-US" sz="1800" dirty="0"/>
              <a:t>Research track </a:t>
            </a:r>
          </a:p>
          <a:p>
            <a:r>
              <a:rPr lang="en-US" sz="2800" dirty="0"/>
              <a:t>Huge event – more than  3000 attendees in Boston</a:t>
            </a:r>
          </a:p>
          <a:p>
            <a:r>
              <a:rPr lang="en-US" sz="2800" dirty="0"/>
              <a:t>You can count how many analysts from each pro team attend – it’s been going up!</a:t>
            </a:r>
          </a:p>
        </p:txBody>
      </p:sp>
      <p:sp>
        <p:nvSpPr>
          <p:cNvPr id="6" name="Footer Placeholder 5"/>
          <p:cNvSpPr>
            <a:spLocks noGrp="1"/>
          </p:cNvSpPr>
          <p:nvPr>
            <p:ph type="ftr" sz="quarter" idx="11"/>
          </p:nvPr>
        </p:nvSpPr>
        <p:spPr/>
        <p:txBody>
          <a:bodyPr/>
          <a:lstStyle/>
          <a:p>
            <a:r>
              <a:rPr lang="en-US" dirty="0"/>
              <a:t> </a:t>
            </a:r>
          </a:p>
        </p:txBody>
      </p:sp>
      <p:sp>
        <p:nvSpPr>
          <p:cNvPr id="4" name="Rectangle 3">
            <a:extLst>
              <a:ext uri="{FF2B5EF4-FFF2-40B4-BE49-F238E27FC236}">
                <a16:creationId xmlns:a16="http://schemas.microsoft.com/office/drawing/2014/main" id="{14DB3158-715F-4C57-B027-5181CCB6B2AA}"/>
              </a:ext>
            </a:extLst>
          </p:cNvPr>
          <p:cNvSpPr/>
          <p:nvPr/>
        </p:nvSpPr>
        <p:spPr>
          <a:xfrm>
            <a:off x="6222117" y="5097930"/>
            <a:ext cx="5737533" cy="369332"/>
          </a:xfrm>
          <a:prstGeom prst="rect">
            <a:avLst/>
          </a:prstGeom>
        </p:spPr>
        <p:txBody>
          <a:bodyPr wrap="none">
            <a:spAutoFit/>
          </a:bodyPr>
          <a:lstStyle/>
          <a:p>
            <a:r>
              <a:rPr lang="en-US" dirty="0">
                <a:hlinkClick r:id="rId4"/>
              </a:rPr>
              <a:t>http://www.sloansportsconference.com/archive/videos/</a:t>
            </a:r>
            <a:endParaRPr lang="en-US" dirty="0"/>
          </a:p>
        </p:txBody>
      </p:sp>
      <p:pic>
        <p:nvPicPr>
          <p:cNvPr id="8" name="Picture 7">
            <a:extLst>
              <a:ext uri="{FF2B5EF4-FFF2-40B4-BE49-F238E27FC236}">
                <a16:creationId xmlns:a16="http://schemas.microsoft.com/office/drawing/2014/main" id="{547EEAFE-C0F5-4EF9-950D-2FC7324371F8}"/>
              </a:ext>
            </a:extLst>
          </p:cNvPr>
          <p:cNvPicPr>
            <a:picLocks noChangeAspect="1"/>
          </p:cNvPicPr>
          <p:nvPr/>
        </p:nvPicPr>
        <p:blipFill>
          <a:blip r:embed="rId5"/>
          <a:stretch>
            <a:fillRect/>
          </a:stretch>
        </p:blipFill>
        <p:spPr>
          <a:xfrm>
            <a:off x="6222117" y="1865595"/>
            <a:ext cx="5549298" cy="3223154"/>
          </a:xfrm>
          <a:prstGeom prst="rect">
            <a:avLst/>
          </a:prstGeom>
        </p:spPr>
      </p:pic>
      <p:sp>
        <p:nvSpPr>
          <p:cNvPr id="5" name="TextBox 4">
            <a:extLst>
              <a:ext uri="{FF2B5EF4-FFF2-40B4-BE49-F238E27FC236}">
                <a16:creationId xmlns:a16="http://schemas.microsoft.com/office/drawing/2014/main" id="{53DA144F-49DC-4C51-B3E6-1A53646869E0}"/>
              </a:ext>
            </a:extLst>
          </p:cNvPr>
          <p:cNvSpPr txBox="1"/>
          <p:nvPr/>
        </p:nvSpPr>
        <p:spPr>
          <a:xfrm>
            <a:off x="6958013" y="5687607"/>
            <a:ext cx="3557587" cy="923330"/>
          </a:xfrm>
          <a:prstGeom prst="rect">
            <a:avLst/>
          </a:prstGeom>
          <a:noFill/>
        </p:spPr>
        <p:txBody>
          <a:bodyPr wrap="square" rtlCol="0">
            <a:spAutoFit/>
          </a:bodyPr>
          <a:lstStyle/>
          <a:p>
            <a:r>
              <a:rPr lang="en-US" dirty="0">
                <a:solidFill>
                  <a:srgbClr val="FF0000"/>
                </a:solidFill>
              </a:rPr>
              <a:t>We’ll be recommending numerous videos from this conference</a:t>
            </a:r>
          </a:p>
        </p:txBody>
      </p:sp>
    </p:spTree>
    <p:extLst>
      <p:ext uri="{BB962C8B-B14F-4D97-AF65-F5344CB8AC3E}">
        <p14:creationId xmlns:p14="http://schemas.microsoft.com/office/powerpoint/2010/main" val="1112314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51A464D-BDB7-479B-9CBC-3589CDBC7AE9}"/>
              </a:ext>
            </a:extLst>
          </p:cNvPr>
          <p:cNvSpPr>
            <a:spLocks noGrp="1"/>
          </p:cNvSpPr>
          <p:nvPr>
            <p:ph type="subTitle" idx="1"/>
          </p:nvPr>
        </p:nvSpPr>
        <p:spPr/>
        <p:txBody>
          <a:bodyPr/>
          <a:lstStyle/>
          <a:p>
            <a:r>
              <a:rPr lang="en-US" dirty="0"/>
              <a:t>Other sports revenue sources than tickets, media </a:t>
            </a:r>
          </a:p>
        </p:txBody>
      </p:sp>
      <p:sp>
        <p:nvSpPr>
          <p:cNvPr id="8" name="Text Placeholder 7">
            <a:extLst>
              <a:ext uri="{FF2B5EF4-FFF2-40B4-BE49-F238E27FC236}">
                <a16:creationId xmlns:a16="http://schemas.microsoft.com/office/drawing/2014/main" id="{BFB6F40A-5B4D-48B6-84C9-6DD45B2CFA16}"/>
              </a:ext>
            </a:extLst>
          </p:cNvPr>
          <p:cNvSpPr>
            <a:spLocks noGrp="1"/>
          </p:cNvSpPr>
          <p:nvPr>
            <p:ph type="body" sz="quarter" idx="10"/>
          </p:nvPr>
        </p:nvSpPr>
        <p:spPr/>
        <p:txBody>
          <a:bodyPr/>
          <a:lstStyle/>
          <a:p>
            <a:r>
              <a:rPr lang="en-US" dirty="0"/>
              <a:t>The Rest of the Ecosystem</a:t>
            </a:r>
          </a:p>
        </p:txBody>
      </p:sp>
    </p:spTree>
    <p:extLst>
      <p:ext uri="{BB962C8B-B14F-4D97-AF65-F5344CB8AC3E}">
        <p14:creationId xmlns:p14="http://schemas.microsoft.com/office/powerpoint/2010/main" val="3040216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05CABD-00A6-4316-AD76-E9C202CF8ED6}"/>
              </a:ext>
            </a:extLst>
          </p:cNvPr>
          <p:cNvSpPr>
            <a:spLocks noGrp="1"/>
          </p:cNvSpPr>
          <p:nvPr>
            <p:ph type="title"/>
          </p:nvPr>
        </p:nvSpPr>
        <p:spPr/>
        <p:txBody>
          <a:bodyPr/>
          <a:lstStyle/>
          <a:p>
            <a:r>
              <a:rPr lang="en-US" dirty="0"/>
              <a:t>Other Aspects of Revenue </a:t>
            </a:r>
          </a:p>
        </p:txBody>
      </p:sp>
      <p:sp>
        <p:nvSpPr>
          <p:cNvPr id="5" name="Content Placeholder 4">
            <a:extLst>
              <a:ext uri="{FF2B5EF4-FFF2-40B4-BE49-F238E27FC236}">
                <a16:creationId xmlns:a16="http://schemas.microsoft.com/office/drawing/2014/main" id="{86F76C5E-37C7-4478-BA7C-C6B401C16E02}"/>
              </a:ext>
            </a:extLst>
          </p:cNvPr>
          <p:cNvSpPr>
            <a:spLocks noGrp="1"/>
          </p:cNvSpPr>
          <p:nvPr>
            <p:ph idx="1"/>
          </p:nvPr>
        </p:nvSpPr>
        <p:spPr/>
        <p:txBody>
          <a:bodyPr>
            <a:normAutofit fontScale="85000" lnSpcReduction="20000"/>
          </a:bodyPr>
          <a:lstStyle/>
          <a:p>
            <a:pPr marL="0" indent="0">
              <a:buNone/>
            </a:pPr>
            <a:r>
              <a:rPr lang="en-US" dirty="0"/>
              <a:t>All pro orgs and the big colleges have full-time people who work in these areas of additional revenue</a:t>
            </a:r>
          </a:p>
          <a:p>
            <a:r>
              <a:rPr lang="en-US" dirty="0"/>
              <a:t>Corporate sales, box suite sales, other perks like on-the-field seats </a:t>
            </a:r>
          </a:p>
          <a:p>
            <a:r>
              <a:rPr lang="en-US" dirty="0"/>
              <a:t>Sponsorships </a:t>
            </a:r>
          </a:p>
          <a:p>
            <a:r>
              <a:rPr lang="en-US" dirty="0"/>
              <a:t>Parking</a:t>
            </a:r>
          </a:p>
          <a:p>
            <a:r>
              <a:rPr lang="en-US" dirty="0"/>
              <a:t>Concessions</a:t>
            </a:r>
          </a:p>
          <a:p>
            <a:r>
              <a:rPr lang="en-US" dirty="0"/>
              <a:t>All of these groups need analytics people, too!</a:t>
            </a:r>
          </a:p>
          <a:p>
            <a:endParaRPr lang="en-US" dirty="0"/>
          </a:p>
        </p:txBody>
      </p:sp>
      <p:grpSp>
        <p:nvGrpSpPr>
          <p:cNvPr id="9" name="Group 8">
            <a:extLst>
              <a:ext uri="{FF2B5EF4-FFF2-40B4-BE49-F238E27FC236}">
                <a16:creationId xmlns:a16="http://schemas.microsoft.com/office/drawing/2014/main" id="{B05D1FA4-7EB6-4F26-A2A5-7660E6506F61}"/>
              </a:ext>
            </a:extLst>
          </p:cNvPr>
          <p:cNvGrpSpPr/>
          <p:nvPr/>
        </p:nvGrpSpPr>
        <p:grpSpPr>
          <a:xfrm>
            <a:off x="4901406" y="3429000"/>
            <a:ext cx="6098619" cy="1609725"/>
            <a:chOff x="4267200" y="3876675"/>
            <a:chExt cx="6098619" cy="1609725"/>
          </a:xfrm>
        </p:grpSpPr>
        <p:pic>
          <p:nvPicPr>
            <p:cNvPr id="6" name="Picture 5">
              <a:extLst>
                <a:ext uri="{FF2B5EF4-FFF2-40B4-BE49-F238E27FC236}">
                  <a16:creationId xmlns:a16="http://schemas.microsoft.com/office/drawing/2014/main" id="{8B0BEB2E-69A7-47D3-951E-B24914DC3755}"/>
                </a:ext>
              </a:extLst>
            </p:cNvPr>
            <p:cNvPicPr>
              <a:picLocks noChangeAspect="1"/>
            </p:cNvPicPr>
            <p:nvPr/>
          </p:nvPicPr>
          <p:blipFill>
            <a:blip r:embed="rId2"/>
            <a:stretch>
              <a:fillRect/>
            </a:stretch>
          </p:blipFill>
          <p:spPr>
            <a:xfrm>
              <a:off x="4267200" y="3886200"/>
              <a:ext cx="3657600" cy="1600200"/>
            </a:xfrm>
            <a:prstGeom prst="rect">
              <a:avLst/>
            </a:prstGeom>
          </p:spPr>
        </p:pic>
        <p:pic>
          <p:nvPicPr>
            <p:cNvPr id="7" name="Picture 6">
              <a:extLst>
                <a:ext uri="{FF2B5EF4-FFF2-40B4-BE49-F238E27FC236}">
                  <a16:creationId xmlns:a16="http://schemas.microsoft.com/office/drawing/2014/main" id="{824B932C-F414-44DA-A2BE-ABC62EF829C0}"/>
                </a:ext>
              </a:extLst>
            </p:cNvPr>
            <p:cNvPicPr>
              <a:picLocks noChangeAspect="1"/>
            </p:cNvPicPr>
            <p:nvPr/>
          </p:nvPicPr>
          <p:blipFill>
            <a:blip r:embed="rId3"/>
            <a:stretch>
              <a:fillRect/>
            </a:stretch>
          </p:blipFill>
          <p:spPr>
            <a:xfrm>
              <a:off x="7926546" y="3876675"/>
              <a:ext cx="1219200" cy="1609725"/>
            </a:xfrm>
            <a:prstGeom prst="rect">
              <a:avLst/>
            </a:prstGeom>
          </p:spPr>
        </p:pic>
        <p:pic>
          <p:nvPicPr>
            <p:cNvPr id="8" name="Picture 7">
              <a:extLst>
                <a:ext uri="{FF2B5EF4-FFF2-40B4-BE49-F238E27FC236}">
                  <a16:creationId xmlns:a16="http://schemas.microsoft.com/office/drawing/2014/main" id="{DEEB2D6E-B0D4-4F83-BE0D-5C2655135C9C}"/>
                </a:ext>
              </a:extLst>
            </p:cNvPr>
            <p:cNvPicPr>
              <a:picLocks noChangeAspect="1"/>
            </p:cNvPicPr>
            <p:nvPr/>
          </p:nvPicPr>
          <p:blipFill>
            <a:blip r:embed="rId4"/>
            <a:stretch>
              <a:fillRect/>
            </a:stretch>
          </p:blipFill>
          <p:spPr>
            <a:xfrm>
              <a:off x="9165669" y="3966509"/>
              <a:ext cx="1200150" cy="1466850"/>
            </a:xfrm>
            <a:prstGeom prst="rect">
              <a:avLst/>
            </a:prstGeom>
          </p:spPr>
        </p:pic>
      </p:grpSp>
    </p:spTree>
    <p:extLst>
      <p:ext uri="{BB962C8B-B14F-4D97-AF65-F5344CB8AC3E}">
        <p14:creationId xmlns:p14="http://schemas.microsoft.com/office/powerpoint/2010/main" val="185883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955F-8DD1-4E10-A3C9-3E4776B15C6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A949BF4-485A-4AC8-91AD-D232BA75A785}"/>
              </a:ext>
            </a:extLst>
          </p:cNvPr>
          <p:cNvSpPr>
            <a:spLocks noGrp="1"/>
          </p:cNvSpPr>
          <p:nvPr>
            <p:ph idx="1"/>
          </p:nvPr>
        </p:nvSpPr>
        <p:spPr/>
        <p:txBody>
          <a:bodyPr/>
          <a:lstStyle/>
          <a:p>
            <a:r>
              <a:rPr lang="en-US" dirty="0"/>
              <a:t>By reading this deck, you should now be aware of the “size of the prize”, have an understanding of revenue totals, know the top sources of revenues</a:t>
            </a:r>
          </a:p>
          <a:p>
            <a:r>
              <a:rPr lang="en-US" dirty="0"/>
              <a:t>In addition, you should have a feel for the various kinds of jobs in sports that require some analytics skills</a:t>
            </a:r>
          </a:p>
        </p:txBody>
      </p:sp>
    </p:spTree>
    <p:extLst>
      <p:ext uri="{BB962C8B-B14F-4D97-AF65-F5344CB8AC3E}">
        <p14:creationId xmlns:p14="http://schemas.microsoft.com/office/powerpoint/2010/main" val="1553655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3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t>Sport is a Business Segment, just like Financials or Utilities</a:t>
            </a:r>
          </a:p>
        </p:txBody>
      </p:sp>
      <p:sp>
        <p:nvSpPr>
          <p:cNvPr id="9" name="Content Placeholder 8"/>
          <p:cNvSpPr>
            <a:spLocks noGrp="1"/>
          </p:cNvSpPr>
          <p:nvPr>
            <p:ph idx="1"/>
          </p:nvPr>
        </p:nvSpPr>
        <p:spPr/>
        <p:txBody>
          <a:bodyPr>
            <a:normAutofit fontScale="77500" lnSpcReduction="20000"/>
          </a:bodyPr>
          <a:lstStyle/>
          <a:p>
            <a:r>
              <a:rPr lang="en-US" dirty="0"/>
              <a:t>Each team has employees (coaches, players, managers, trainers, ...), sells a product, has revenues and expenses, even pays taxes.</a:t>
            </a:r>
          </a:p>
          <a:p>
            <a:r>
              <a:rPr lang="en-US" dirty="0"/>
              <a:t>Individual sports teams (such as Manchester United soccer and the Seattle Seahawks football team) are small to medium size businesses with revenues in the hundreds of millions of dollars. </a:t>
            </a:r>
          </a:p>
          <a:p>
            <a:r>
              <a:rPr lang="en-US" dirty="0"/>
              <a:t>Above and beyond the teams, Sports Leagues (such as the Premier League and the NFL) are BIG Businesses with revenues in the billions of dollars because of media contracts. </a:t>
            </a:r>
          </a:p>
          <a:p>
            <a:r>
              <a:rPr lang="en-US" dirty="0"/>
              <a:t>Just like when running any other business, better decisions can be made by using data and analytics!</a:t>
            </a:r>
          </a:p>
          <a:p>
            <a:endParaRPr lang="en-US" dirty="0"/>
          </a:p>
        </p:txBody>
      </p:sp>
      <p:sp>
        <p:nvSpPr>
          <p:cNvPr id="5" name="Footer Placeholder 4"/>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95103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A06C-0F3E-4774-BAE9-73CBBFED6ED7}"/>
              </a:ext>
            </a:extLst>
          </p:cNvPr>
          <p:cNvSpPr>
            <a:spLocks noGrp="1"/>
          </p:cNvSpPr>
          <p:nvPr>
            <p:ph type="title"/>
          </p:nvPr>
        </p:nvSpPr>
        <p:spPr>
          <a:xfrm>
            <a:off x="1068387" y="645262"/>
            <a:ext cx="10058400" cy="792897"/>
          </a:xfrm>
        </p:spPr>
        <p:txBody>
          <a:bodyPr>
            <a:normAutofit fontScale="90000"/>
          </a:bodyPr>
          <a:lstStyle/>
          <a:p>
            <a:r>
              <a:rPr lang="en-US" sz="3600" dirty="0"/>
              <a:t>What’s the Revenue Mix? </a:t>
            </a:r>
            <a:br>
              <a:rPr lang="en-US" sz="3600" dirty="0"/>
            </a:br>
            <a:r>
              <a:rPr lang="en-US" sz="3600" dirty="0"/>
              <a:t>(North America data) </a:t>
            </a:r>
          </a:p>
        </p:txBody>
      </p:sp>
      <p:sp>
        <p:nvSpPr>
          <p:cNvPr id="3" name="Content Placeholder 2">
            <a:extLst>
              <a:ext uri="{FF2B5EF4-FFF2-40B4-BE49-F238E27FC236}">
                <a16:creationId xmlns:a16="http://schemas.microsoft.com/office/drawing/2014/main" id="{AAED7DAA-0594-452B-95FD-87A535BDD3A6}"/>
              </a:ext>
            </a:extLst>
          </p:cNvPr>
          <p:cNvSpPr>
            <a:spLocks noGrp="1"/>
          </p:cNvSpPr>
          <p:nvPr>
            <p:ph idx="1"/>
          </p:nvPr>
        </p:nvSpPr>
        <p:spPr>
          <a:xfrm>
            <a:off x="1262381" y="1865595"/>
            <a:ext cx="5973992" cy="4344705"/>
          </a:xfrm>
        </p:spPr>
        <p:txBody>
          <a:bodyPr>
            <a:normAutofit fontScale="85000" lnSpcReduction="10000"/>
          </a:bodyPr>
          <a:lstStyle/>
          <a:p>
            <a:r>
              <a:rPr lang="en-US" dirty="0"/>
              <a:t>4 components make up the bulk of revenues to sports orgs</a:t>
            </a:r>
          </a:p>
          <a:p>
            <a:r>
              <a:rPr lang="en-US" dirty="0"/>
              <a:t>Media rights has eclipsed gate revenues</a:t>
            </a:r>
          </a:p>
          <a:p>
            <a:r>
              <a:rPr lang="en-US" dirty="0"/>
              <a:t>Sponsorship income is right behind, then merchandising</a:t>
            </a:r>
          </a:p>
          <a:p>
            <a:r>
              <a:rPr lang="en-US" dirty="0"/>
              <a:t>This data is from 2018, with a projection to 2022: healthy growth!</a:t>
            </a:r>
          </a:p>
        </p:txBody>
      </p:sp>
      <p:sp>
        <p:nvSpPr>
          <p:cNvPr id="4" name="Footer Placeholder 3">
            <a:extLst>
              <a:ext uri="{FF2B5EF4-FFF2-40B4-BE49-F238E27FC236}">
                <a16:creationId xmlns:a16="http://schemas.microsoft.com/office/drawing/2014/main" id="{7A36C9B4-48D1-4346-97C5-C8E857E11FE8}"/>
              </a:ext>
            </a:extLst>
          </p:cNvPr>
          <p:cNvSpPr>
            <a:spLocks noGrp="1"/>
          </p:cNvSpPr>
          <p:nvPr>
            <p:ph type="ftr" sz="quarter" idx="11"/>
          </p:nvPr>
        </p:nvSpPr>
        <p:spPr/>
        <p:txBody>
          <a:bodyPr/>
          <a:lstStyle/>
          <a:p>
            <a:r>
              <a:rPr lang="en-US" dirty="0"/>
              <a:t> </a:t>
            </a:r>
          </a:p>
        </p:txBody>
      </p:sp>
      <p:pic>
        <p:nvPicPr>
          <p:cNvPr id="5" name="Picture 4">
            <a:extLst>
              <a:ext uri="{FF2B5EF4-FFF2-40B4-BE49-F238E27FC236}">
                <a16:creationId xmlns:a16="http://schemas.microsoft.com/office/drawing/2014/main" id="{B3A89012-0934-4E30-AF3C-BDD0E0DE1674}"/>
              </a:ext>
            </a:extLst>
          </p:cNvPr>
          <p:cNvPicPr>
            <a:picLocks noChangeAspect="1"/>
          </p:cNvPicPr>
          <p:nvPr/>
        </p:nvPicPr>
        <p:blipFill>
          <a:blip r:embed="rId2"/>
          <a:stretch>
            <a:fillRect/>
          </a:stretch>
        </p:blipFill>
        <p:spPr>
          <a:xfrm>
            <a:off x="7358062" y="332062"/>
            <a:ext cx="4804102" cy="5878238"/>
          </a:xfrm>
          <a:prstGeom prst="rect">
            <a:avLst/>
          </a:prstGeom>
        </p:spPr>
      </p:pic>
      <p:sp>
        <p:nvSpPr>
          <p:cNvPr id="6" name="TextBox 5">
            <a:extLst>
              <a:ext uri="{FF2B5EF4-FFF2-40B4-BE49-F238E27FC236}">
                <a16:creationId xmlns:a16="http://schemas.microsoft.com/office/drawing/2014/main" id="{D47400EB-FAD0-4BF6-9E58-89DD1C1CEFBD}"/>
              </a:ext>
            </a:extLst>
          </p:cNvPr>
          <p:cNvSpPr txBox="1"/>
          <p:nvPr/>
        </p:nvSpPr>
        <p:spPr>
          <a:xfrm>
            <a:off x="875239" y="6272275"/>
            <a:ext cx="9155648" cy="369332"/>
          </a:xfrm>
          <a:prstGeom prst="rect">
            <a:avLst/>
          </a:prstGeom>
          <a:noFill/>
        </p:spPr>
        <p:txBody>
          <a:bodyPr wrap="none" rtlCol="0">
            <a:spAutoFit/>
          </a:bodyPr>
          <a:lstStyle/>
          <a:p>
            <a:r>
              <a:rPr lang="en-US" dirty="0"/>
              <a:t>Source: </a:t>
            </a:r>
            <a:r>
              <a:rPr lang="en-US" dirty="0">
                <a:hlinkClick r:id="rId3"/>
              </a:rPr>
              <a:t>https://www.pwc.com/us/en/industries/tmt/library/sports-outlook-north-america.html</a:t>
            </a:r>
            <a:endParaRPr lang="en-US" dirty="0"/>
          </a:p>
        </p:txBody>
      </p:sp>
    </p:spTree>
    <p:extLst>
      <p:ext uri="{BB962C8B-B14F-4D97-AF65-F5344CB8AC3E}">
        <p14:creationId xmlns:p14="http://schemas.microsoft.com/office/powerpoint/2010/main" val="202678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51A464D-BDB7-479B-9CBC-3589CDBC7AE9}"/>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BFB6F40A-5B4D-48B6-84C9-6DD45B2CFA16}"/>
              </a:ext>
            </a:extLst>
          </p:cNvPr>
          <p:cNvSpPr>
            <a:spLocks noGrp="1"/>
          </p:cNvSpPr>
          <p:nvPr>
            <p:ph type="body" sz="quarter" idx="10"/>
          </p:nvPr>
        </p:nvSpPr>
        <p:spPr/>
        <p:txBody>
          <a:bodyPr/>
          <a:lstStyle/>
          <a:p>
            <a:r>
              <a:rPr lang="en-US" dirty="0"/>
              <a:t>Pro Revenues</a:t>
            </a:r>
          </a:p>
        </p:txBody>
      </p:sp>
    </p:spTree>
    <p:extLst>
      <p:ext uri="{BB962C8B-B14F-4D97-AF65-F5344CB8AC3E}">
        <p14:creationId xmlns:p14="http://schemas.microsoft.com/office/powerpoint/2010/main" val="295144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Sport is Big Business – Pros in the USA</a:t>
            </a:r>
            <a:endParaRPr lang="en-US" sz="2800" dirty="0"/>
          </a:p>
        </p:txBody>
      </p:sp>
      <p:sp>
        <p:nvSpPr>
          <p:cNvPr id="6" name="Content Placeholder 5"/>
          <p:cNvSpPr>
            <a:spLocks noGrp="1"/>
          </p:cNvSpPr>
          <p:nvPr>
            <p:ph idx="1"/>
          </p:nvPr>
        </p:nvSpPr>
        <p:spPr>
          <a:xfrm>
            <a:off x="3334352" y="1502545"/>
            <a:ext cx="7786085" cy="4776752"/>
          </a:xfrm>
        </p:spPr>
        <p:txBody>
          <a:bodyPr>
            <a:normAutofit fontScale="92500" lnSpcReduction="10000"/>
          </a:bodyPr>
          <a:lstStyle/>
          <a:p>
            <a:pPr marL="0" indent="0">
              <a:buNone/>
            </a:pPr>
            <a:r>
              <a:rPr lang="en-US" dirty="0"/>
              <a:t>Which American Pro Sports generate the most revenue?</a:t>
            </a:r>
          </a:p>
          <a:p>
            <a:pPr marL="0" indent="0">
              <a:buNone/>
            </a:pPr>
            <a:endParaRPr lang="en-US" sz="1200" dirty="0"/>
          </a:p>
          <a:p>
            <a:pPr>
              <a:spcBef>
                <a:spcPts val="0"/>
              </a:spcBef>
            </a:pPr>
            <a:r>
              <a:rPr lang="en-US" dirty="0"/>
              <a:t>NFL 	$12.9B	$402M/football team</a:t>
            </a:r>
          </a:p>
          <a:p>
            <a:pPr>
              <a:spcBef>
                <a:spcPts val="0"/>
              </a:spcBef>
            </a:pPr>
            <a:r>
              <a:rPr lang="en-US" dirty="0"/>
              <a:t>MLB	$10.4B	$346M/baseball team</a:t>
            </a:r>
          </a:p>
          <a:p>
            <a:pPr>
              <a:spcBef>
                <a:spcPts val="0"/>
              </a:spcBef>
            </a:pPr>
            <a:r>
              <a:rPr lang="en-US" dirty="0"/>
              <a:t>NBA	$7.1B	$236M/basketball team</a:t>
            </a:r>
          </a:p>
          <a:p>
            <a:pPr>
              <a:spcBef>
                <a:spcPts val="0"/>
              </a:spcBef>
            </a:pPr>
            <a:r>
              <a:rPr lang="en-US" dirty="0"/>
              <a:t>NHL	$4.9B	$1158M/hockey team</a:t>
            </a:r>
            <a:endParaRPr lang="en-US" sz="1600" dirty="0"/>
          </a:p>
          <a:p>
            <a:pPr>
              <a:spcBef>
                <a:spcPts val="0"/>
              </a:spcBef>
            </a:pPr>
            <a:r>
              <a:rPr lang="en-US" dirty="0"/>
              <a:t>MLS	$851M	$38M/soccer team</a:t>
            </a:r>
          </a:p>
          <a:p>
            <a:pPr marL="0" indent="0">
              <a:buNone/>
            </a:pPr>
            <a:endParaRPr lang="en-US" sz="900" dirty="0"/>
          </a:p>
          <a:p>
            <a:pPr marL="0" indent="0">
              <a:buNone/>
            </a:pPr>
            <a:r>
              <a:rPr lang="en-US" dirty="0"/>
              <a:t>But is this too USA-Centric?  YES!</a:t>
            </a:r>
          </a:p>
        </p:txBody>
      </p:sp>
      <p:sp>
        <p:nvSpPr>
          <p:cNvPr id="2" name="TextBox 1"/>
          <p:cNvSpPr txBox="1"/>
          <p:nvPr/>
        </p:nvSpPr>
        <p:spPr>
          <a:xfrm>
            <a:off x="1068387" y="6410242"/>
            <a:ext cx="9026830" cy="276999"/>
          </a:xfrm>
          <a:prstGeom prst="rect">
            <a:avLst/>
          </a:prstGeom>
          <a:solidFill>
            <a:schemeClr val="bg1"/>
          </a:solidFill>
        </p:spPr>
        <p:txBody>
          <a:bodyPr wrap="none" rtlCol="0">
            <a:spAutoFit/>
          </a:bodyPr>
          <a:lstStyle/>
          <a:p>
            <a:r>
              <a:rPr lang="en-US" sz="1200" dirty="0"/>
              <a:t>Source </a:t>
            </a:r>
            <a:r>
              <a:rPr lang="en-US" sz="1200" dirty="0">
                <a:hlinkClick r:id="rId3"/>
              </a:rPr>
              <a:t>hMar 7, 2019 article  ttps://globalsportmatters.com/business/2019/03/07/tv-is-biggest-driver-in-global-sport-league-revenue/</a:t>
            </a:r>
            <a:endParaRPr lang="en-US" sz="1200" dirty="0"/>
          </a:p>
        </p:txBody>
      </p:sp>
      <p:sp>
        <p:nvSpPr>
          <p:cNvPr id="4" name="Footer Placeholder 3"/>
          <p:cNvSpPr>
            <a:spLocks noGrp="1"/>
          </p:cNvSpPr>
          <p:nvPr>
            <p:ph type="ftr" sz="quarter" idx="11"/>
          </p:nvPr>
        </p:nvSpPr>
        <p:spPr/>
        <p:txBody>
          <a:bodyPr/>
          <a:lstStyle/>
          <a:p>
            <a:r>
              <a:rPr lang="en-US" dirty="0"/>
              <a:t> </a:t>
            </a:r>
          </a:p>
        </p:txBody>
      </p:sp>
      <p:sp>
        <p:nvSpPr>
          <p:cNvPr id="3" name="Rectangle 2"/>
          <p:cNvSpPr/>
          <p:nvPr/>
        </p:nvSpPr>
        <p:spPr>
          <a:xfrm>
            <a:off x="1068387" y="3246464"/>
            <a:ext cx="162736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QUIZ</a:t>
            </a:r>
          </a:p>
        </p:txBody>
      </p:sp>
    </p:spTree>
    <p:extLst>
      <p:ext uri="{BB962C8B-B14F-4D97-AF65-F5344CB8AC3E}">
        <p14:creationId xmlns:p14="http://schemas.microsoft.com/office/powerpoint/2010/main" val="42008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ACRONYMs CHEAT SHEET</a:t>
            </a:r>
          </a:p>
        </p:txBody>
      </p:sp>
      <p:sp>
        <p:nvSpPr>
          <p:cNvPr id="3" name="Content Placeholder 2"/>
          <p:cNvSpPr>
            <a:spLocks noGrp="1"/>
          </p:cNvSpPr>
          <p:nvPr>
            <p:ph idx="1"/>
          </p:nvPr>
        </p:nvSpPr>
        <p:spPr>
          <a:xfrm>
            <a:off x="1262380" y="1865595"/>
            <a:ext cx="10453370" cy="4344705"/>
          </a:xfrm>
        </p:spPr>
        <p:txBody>
          <a:bodyPr>
            <a:normAutofit fontScale="55000" lnSpcReduction="20000"/>
          </a:bodyPr>
          <a:lstStyle/>
          <a:p>
            <a:r>
              <a:rPr lang="en-US" dirty="0">
                <a:solidFill>
                  <a:srgbClr val="FF0000"/>
                </a:solidFill>
              </a:rPr>
              <a:t>CBS, ESPN, NBC, Fox  – Sports Broadcast Networks</a:t>
            </a:r>
          </a:p>
          <a:p>
            <a:r>
              <a:rPr lang="en-US" dirty="0">
                <a:solidFill>
                  <a:srgbClr val="FF0000"/>
                </a:solidFill>
              </a:rPr>
              <a:t>MLB – Major League Baseball</a:t>
            </a:r>
          </a:p>
          <a:p>
            <a:r>
              <a:rPr lang="en-US" dirty="0">
                <a:solidFill>
                  <a:srgbClr val="FF0000"/>
                </a:solidFill>
              </a:rPr>
              <a:t>MLS – Major League Soccer</a:t>
            </a:r>
          </a:p>
          <a:p>
            <a:r>
              <a:rPr lang="en-US" dirty="0">
                <a:solidFill>
                  <a:srgbClr val="FF0000"/>
                </a:solidFill>
              </a:rPr>
              <a:t>NBA – National Basketball Association</a:t>
            </a:r>
          </a:p>
          <a:p>
            <a:r>
              <a:rPr lang="en-US" dirty="0">
                <a:solidFill>
                  <a:srgbClr val="FF0000"/>
                </a:solidFill>
              </a:rPr>
              <a:t>NCAA – National Collegiate Athletic Association </a:t>
            </a:r>
          </a:p>
          <a:p>
            <a:r>
              <a:rPr lang="en-US" dirty="0">
                <a:solidFill>
                  <a:srgbClr val="FF0000"/>
                </a:solidFill>
              </a:rPr>
              <a:t>NFL – National Football League</a:t>
            </a:r>
          </a:p>
          <a:p>
            <a:r>
              <a:rPr lang="en-US" dirty="0">
                <a:solidFill>
                  <a:srgbClr val="FF0000"/>
                </a:solidFill>
              </a:rPr>
              <a:t>NHL – National Hockey League </a:t>
            </a:r>
          </a:p>
          <a:p>
            <a:pPr marL="0" indent="0">
              <a:buNone/>
            </a:pPr>
            <a:endParaRPr lang="en-US" dirty="0">
              <a:solidFill>
                <a:srgbClr val="FF0000"/>
              </a:solidFill>
            </a:endParaRPr>
          </a:p>
          <a:p>
            <a:pPr marL="0" indent="0">
              <a:buNone/>
            </a:pPr>
            <a:r>
              <a:rPr lang="en-US" dirty="0">
                <a:solidFill>
                  <a:srgbClr val="FF0000"/>
                </a:solidFill>
              </a:rPr>
              <a:t>OVERVIEW : </a:t>
            </a:r>
            <a:r>
              <a:rPr lang="en-US" dirty="0">
                <a:hlinkClick r:id="rId3"/>
              </a:rPr>
              <a:t>https://en.wikipedia.org/wiki/Major_professional_sports_leagues_in_the_United_States_and_Canada</a:t>
            </a:r>
            <a:r>
              <a:rPr lang="en-US" dirty="0"/>
              <a:t> and </a:t>
            </a:r>
            <a:r>
              <a:rPr lang="en-US" dirty="0">
                <a:hlinkClick r:id="rId4"/>
              </a:rPr>
              <a:t>https://en.wikipedia.org/wiki/List_of_professional_sports_leagues</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01106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5E23-5C08-4FDD-875B-F7579001F76C}"/>
              </a:ext>
            </a:extLst>
          </p:cNvPr>
          <p:cNvSpPr>
            <a:spLocks noGrp="1"/>
          </p:cNvSpPr>
          <p:nvPr>
            <p:ph type="title"/>
          </p:nvPr>
        </p:nvSpPr>
        <p:spPr/>
        <p:txBody>
          <a:bodyPr/>
          <a:lstStyle/>
          <a:p>
            <a:r>
              <a:rPr lang="en-US" dirty="0"/>
              <a:t>Wikipedia List of Leagues/Revenues </a:t>
            </a:r>
            <a:br>
              <a:rPr lang="en-US" dirty="0"/>
            </a:br>
            <a:r>
              <a:rPr lang="en-US" dirty="0"/>
              <a:t>(1 Euro is $1.13 USA) </a:t>
            </a:r>
          </a:p>
        </p:txBody>
      </p:sp>
      <p:sp>
        <p:nvSpPr>
          <p:cNvPr id="3" name="Content Placeholder 2">
            <a:extLst>
              <a:ext uri="{FF2B5EF4-FFF2-40B4-BE49-F238E27FC236}">
                <a16:creationId xmlns:a16="http://schemas.microsoft.com/office/drawing/2014/main" id="{69599595-FB7E-4A26-B91D-6F5F1779A373}"/>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86233DA1-005D-470E-8B5A-2B787EFA7AEC}"/>
              </a:ext>
            </a:extLst>
          </p:cNvPr>
          <p:cNvSpPr txBox="1"/>
          <p:nvPr/>
        </p:nvSpPr>
        <p:spPr>
          <a:xfrm>
            <a:off x="1262380" y="6334963"/>
            <a:ext cx="8994770" cy="369332"/>
          </a:xfrm>
          <a:prstGeom prst="rect">
            <a:avLst/>
          </a:prstGeom>
          <a:noFill/>
        </p:spPr>
        <p:txBody>
          <a:bodyPr wrap="none" rtlCol="0">
            <a:spAutoFit/>
          </a:bodyPr>
          <a:lstStyle/>
          <a:p>
            <a:r>
              <a:rPr lang="en-US" dirty="0"/>
              <a:t>Source: </a:t>
            </a:r>
            <a:r>
              <a:rPr lang="en-US" dirty="0">
                <a:hlinkClick r:id="rId2"/>
              </a:rPr>
              <a:t>https://en.wikipedia.org/wiki/List_of_professional_sports_leagues_by_revenue</a:t>
            </a:r>
            <a:endParaRPr lang="en-US" dirty="0"/>
          </a:p>
        </p:txBody>
      </p:sp>
      <p:pic>
        <p:nvPicPr>
          <p:cNvPr id="5" name="Picture 4">
            <a:extLst>
              <a:ext uri="{FF2B5EF4-FFF2-40B4-BE49-F238E27FC236}">
                <a16:creationId xmlns:a16="http://schemas.microsoft.com/office/drawing/2014/main" id="{135C3E63-1AB1-4794-B396-04CCAA538C88}"/>
              </a:ext>
            </a:extLst>
          </p:cNvPr>
          <p:cNvPicPr>
            <a:picLocks noChangeAspect="1"/>
          </p:cNvPicPr>
          <p:nvPr/>
        </p:nvPicPr>
        <p:blipFill>
          <a:blip r:embed="rId3"/>
          <a:stretch>
            <a:fillRect/>
          </a:stretch>
        </p:blipFill>
        <p:spPr>
          <a:xfrm>
            <a:off x="1262380" y="1496263"/>
            <a:ext cx="9391650" cy="4629150"/>
          </a:xfrm>
          <a:prstGeom prst="rect">
            <a:avLst/>
          </a:prstGeom>
        </p:spPr>
      </p:pic>
    </p:spTree>
    <p:extLst>
      <p:ext uri="{BB962C8B-B14F-4D97-AF65-F5344CB8AC3E}">
        <p14:creationId xmlns:p14="http://schemas.microsoft.com/office/powerpoint/2010/main" val="134460917"/>
      </p:ext>
    </p:extLst>
  </p:cSld>
  <p:clrMapOvr>
    <a:masterClrMapping/>
  </p:clrMapOvr>
</p:sld>
</file>

<file path=ppt/theme/theme1.xml><?xml version="1.0" encoding="utf-8"?>
<a:theme xmlns:a="http://schemas.openxmlformats.org/drawingml/2006/main" name="Theme1">
  <a:themeElements>
    <a:clrScheme name="Custom 39">
      <a:dk1>
        <a:srgbClr val="6B767D"/>
      </a:dk1>
      <a:lt1>
        <a:srgbClr val="FFFFFF"/>
      </a:lt1>
      <a:dk2>
        <a:srgbClr val="384951"/>
      </a:dk2>
      <a:lt2>
        <a:srgbClr val="E7E6E6"/>
      </a:lt2>
      <a:accent1>
        <a:srgbClr val="F3753F"/>
      </a:accent1>
      <a:accent2>
        <a:srgbClr val="394850"/>
      </a:accent2>
      <a:accent3>
        <a:srgbClr val="00B2B1"/>
      </a:accent3>
      <a:accent4>
        <a:srgbClr val="FEC64D"/>
      </a:accent4>
      <a:accent5>
        <a:srgbClr val="0098C9"/>
      </a:accent5>
      <a:accent6>
        <a:srgbClr val="000000"/>
      </a:accent6>
      <a:hlink>
        <a:srgbClr val="000000"/>
      </a:hlink>
      <a:folHlink>
        <a:srgbClr val="F375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adata PPT Template 1018" id="{06D9C2E9-505A-D84D-BDC9-94FCE3226963}" vid="{D289C7A8-DBC7-5E41-961A-A5AC6C8CBB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17635</TotalTime>
  <Words>2772</Words>
  <Application>Microsoft Office PowerPoint</Application>
  <PresentationFormat>Widescreen</PresentationFormat>
  <Paragraphs>243</Paragraphs>
  <Slides>37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Courier New</vt:lpstr>
      <vt:lpstr>Symbol</vt:lpstr>
      <vt:lpstr>Theme1</vt:lpstr>
      <vt:lpstr>Sports Analytics SPORTS IS BIG BUSINESS </vt:lpstr>
      <vt:lpstr>Topics </vt:lpstr>
      <vt:lpstr>Overview: Sport is  Big Business  </vt:lpstr>
      <vt:lpstr>Sport is a Business Segment, just like Financials or Utilities</vt:lpstr>
      <vt:lpstr>What’s the Revenue Mix?  (North America data) </vt:lpstr>
      <vt:lpstr>PowerPoint Presentation</vt:lpstr>
      <vt:lpstr>Sport is Big Business – Pros in the USA</vt:lpstr>
      <vt:lpstr>ACRONYMs CHEAT SHEET</vt:lpstr>
      <vt:lpstr>Wikipedia List of Leagues/Revenues  (1 Euro is $1.13 USA) </vt:lpstr>
      <vt:lpstr>International Soccer Revenues </vt:lpstr>
      <vt:lpstr>Soccer Valuations Are Huge</vt:lpstr>
      <vt:lpstr>Cricket Has Big Revenues, Too!</vt:lpstr>
      <vt:lpstr>Media</vt:lpstr>
      <vt:lpstr>PowerPoint Presentation</vt:lpstr>
      <vt:lpstr>Sport is Big Business  for USA Colleges</vt:lpstr>
      <vt:lpstr>College Revenues </vt:lpstr>
      <vt:lpstr>Football Drives Revenues, But Skewed Distribution</vt:lpstr>
      <vt:lpstr>PowerPoint Presentation</vt:lpstr>
      <vt:lpstr>Sport is Big Business </vt:lpstr>
      <vt:lpstr>Adoption of Analytics in Sports  Sample Job Descriptions  </vt:lpstr>
      <vt:lpstr>What Do Analysts Do? (With Additions in RED for Sports) </vt:lpstr>
      <vt:lpstr>PowerPoint Presentation</vt:lpstr>
      <vt:lpstr>Things Are Changing –  Current Job Offers on Glassdoor – Pro Level </vt:lpstr>
      <vt:lpstr>Football Front Office: Carolina Panthers Business Analyst</vt:lpstr>
      <vt:lpstr>Soccer Front Office: Portland Timbers – Soccer </vt:lpstr>
      <vt:lpstr>Football Back Office: Coach Support</vt:lpstr>
      <vt:lpstr>Football Back Office: Quality Control</vt:lpstr>
      <vt:lpstr>NBA Basketball Analytics </vt:lpstr>
      <vt:lpstr>NFL – Health and Safety Data Architect</vt:lpstr>
      <vt:lpstr>PowerPoint Presentation</vt:lpstr>
      <vt:lpstr>Adoption Rates for Pro Sports Analytics </vt:lpstr>
      <vt:lpstr>PowerPoint Presentation</vt:lpstr>
      <vt:lpstr>Many Analysts Attend the MIT SSAC https://en.wikipedia.org/wiki/MIT_Sloan_Sports_Analytics_Conference</vt:lpstr>
      <vt:lpstr>PowerPoint Presentation</vt:lpstr>
      <vt:lpstr>Other Aspects of Revenue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angela@bingdesign.com</dc:creator>
  <cp:lastModifiedBy>Dave Schrader</cp:lastModifiedBy>
  <cp:revision>109</cp:revision>
  <dcterms:created xsi:type="dcterms:W3CDTF">2018-10-02T19:26:28Z</dcterms:created>
  <dcterms:modified xsi:type="dcterms:W3CDTF">2019-07-14T19:02:40Z</dcterms:modified>
</cp:coreProperties>
</file>